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256" r:id="rId2"/>
    <p:sldId id="507" r:id="rId3"/>
    <p:sldId id="417" r:id="rId4"/>
    <p:sldId id="521" r:id="rId5"/>
    <p:sldId id="505" r:id="rId6"/>
    <p:sldId id="506" r:id="rId7"/>
    <p:sldId id="504" r:id="rId8"/>
    <p:sldId id="522" r:id="rId9"/>
    <p:sldId id="511" r:id="rId10"/>
    <p:sldId id="510" r:id="rId11"/>
    <p:sldId id="523" r:id="rId12"/>
    <p:sldId id="513" r:id="rId13"/>
    <p:sldId id="512" r:id="rId14"/>
    <p:sldId id="524" r:id="rId15"/>
    <p:sldId id="514" r:id="rId16"/>
    <p:sldId id="515" r:id="rId17"/>
    <p:sldId id="525" r:id="rId18"/>
    <p:sldId id="516" r:id="rId19"/>
    <p:sldId id="517" r:id="rId20"/>
    <p:sldId id="528" r:id="rId21"/>
    <p:sldId id="349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IrisUPC" panose="020B0604020202020204" pitchFamily="34" charset="-34"/>
      <p:regular r:id="rId31"/>
      <p:bold r:id="rId32"/>
      <p:italic r:id="rId33"/>
      <p:boldItalic r:id="rId34"/>
    </p:embeddedFont>
    <p:embeddedFont>
      <p:font typeface="Layiji MaHaNiYom V1.5" panose="020B0604020202020204" charset="0"/>
      <p:regular r:id="rId35"/>
    </p:embeddedFont>
    <p:embeddedFont>
      <p:font typeface="Layiji MaHaNiYom V1.61" panose="02000000000000000000" pitchFamily="2" charset="0"/>
      <p:regular r:id="rId3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99"/>
    <a:srgbClr val="FF3399"/>
    <a:srgbClr val="FF99FF"/>
    <a:srgbClr val="FF0066"/>
    <a:srgbClr val="FF0000"/>
    <a:srgbClr val="CC99FF"/>
    <a:srgbClr val="FFFF99"/>
    <a:srgbClr val="00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A6AB26-0787-4472-91F6-8631023C973F}">
  <a:tblStyle styleId="{D4A6AB26-0787-4472-91F6-8631023C973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 varScale="1">
        <p:scale>
          <a:sx n="80" d="100"/>
          <a:sy n="80" d="100"/>
        </p:scale>
        <p:origin x="158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5CC55-2008-4B7D-8366-48958F5137A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FC567-DA57-4EE1-B10A-AFA96538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851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0975564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Shape 18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7" name="Shape 18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44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3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Shape 20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5" name="Shape 20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09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7590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657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406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  <a:latin typeface="IrisUPC" panose="020B0604020202020204" pitchFamily="34" charset="-34"/>
                <a:cs typeface="IrisUPC" panose="020B0604020202020204" pitchFamily="34" charset="-34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78094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latin typeface="IrisUPC" panose="020B0604020202020204" pitchFamily="34" charset="-34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1" name="Shape 841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IrisUPC" panose="020B0604020202020204" pitchFamily="34" charset="-34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6864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4115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561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121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875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777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461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136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258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/>
              <a:t>หน้า </a:t>
            </a:r>
            <a:r>
              <a:rPr lang="en-US" dirty="0"/>
              <a:t>|</a:t>
            </a:r>
            <a:r>
              <a:rPr lang="th-TH" dirty="0"/>
              <a:t> </a:t>
            </a:r>
            <a:fld id="{95B781DF-273F-4707-B5E7-F61DED1ABA3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688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gpXzwLuGDo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gRNFSTO6zU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Z8NLfUJ7p0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h3qUmNxC6E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9512" y="371703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ข้อจำกัดของการแก้ปัญหา</a:t>
            </a:r>
          </a:p>
          <a:p>
            <a:pPr algn="ctr"/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ด้วยคอมพิวเตอร์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83568" y="249289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9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บทที่ 12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315416"/>
            <a:ext cx="6858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gpXzwLuGD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528" y="1385773"/>
            <a:ext cx="8496944" cy="47795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6165304"/>
            <a:ext cx="4705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dirty="0">
                <a:solidFill>
                  <a:schemeClr val="bg1">
                    <a:lumMod val="95000"/>
                  </a:schemeClr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ที่มา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https://www.youtube.com/watch?v=WgpXzwLuGDo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10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4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04"/>
          <p:cNvSpPr txBox="1">
            <a:spLocks/>
          </p:cNvSpPr>
          <p:nvPr/>
        </p:nvSpPr>
        <p:spPr>
          <a:xfrm>
            <a:off x="395536" y="2996952"/>
            <a:ext cx="8280920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IrisUPC" panose="020B0604020202020204" pitchFamily="34" charset="-34"/>
                <a:ea typeface="IrisUPC" panose="020B0604020202020204" pitchFamily="34" charset="-34"/>
                <a:cs typeface="IrisUPC" panose="020B0604020202020204" pitchFamily="34" charset="-34"/>
                <a:sym typeface="Arial"/>
                <a:rtl val="0"/>
              </a:defRPr>
            </a:lvl1pPr>
          </a:lstStyle>
          <a:p>
            <a:pPr algn="ctr"/>
            <a:r>
              <a:rPr lang="th-TH" sz="166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ตัวอย่างที่ 2</a:t>
            </a:r>
            <a:endParaRPr lang="en" sz="16600" dirty="0">
              <a:solidFill>
                <a:schemeClr val="tx1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11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การจำลองการส่งข้อมูลผ่านเครือข่ายอินเทอร์เน็ต</a:t>
            </a:r>
            <a:endParaRPr lang="en-US" sz="36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34888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ทำให้เห็นการลำดับการส่งข้อมูล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25543"/>
            <a:ext cx="4797152" cy="47971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12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RNFSTO6z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528" y="1052736"/>
            <a:ext cx="8576953" cy="4824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6237312"/>
            <a:ext cx="468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dirty="0">
                <a:solidFill>
                  <a:schemeClr val="bg1">
                    <a:lumMod val="95000"/>
                  </a:schemeClr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ที่มา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https://www.youtube.com/watch?v=BgRNFSTO6zU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13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3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04"/>
          <p:cNvSpPr txBox="1">
            <a:spLocks/>
          </p:cNvSpPr>
          <p:nvPr/>
        </p:nvSpPr>
        <p:spPr>
          <a:xfrm>
            <a:off x="395536" y="2996952"/>
            <a:ext cx="8280920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IrisUPC" panose="020B0604020202020204" pitchFamily="34" charset="-34"/>
                <a:ea typeface="IrisUPC" panose="020B0604020202020204" pitchFamily="34" charset="-34"/>
                <a:cs typeface="IrisUPC" panose="020B0604020202020204" pitchFamily="34" charset="-34"/>
                <a:sym typeface="Arial"/>
                <a:rtl val="0"/>
              </a:defRPr>
            </a:lvl1pPr>
          </a:lstStyle>
          <a:p>
            <a:pPr algn="ctr"/>
            <a:r>
              <a:rPr lang="th-TH" sz="166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ตัวอย่างที่ 3</a:t>
            </a:r>
            <a:endParaRPr lang="en" sz="16600" dirty="0">
              <a:solidFill>
                <a:schemeClr val="tx1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14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1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การจำลองการเจริญเติบโตของต้นไม้</a:t>
            </a:r>
            <a:endParaRPr lang="en-US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34888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เพื่อศึกษาการเจริญเติบโตของต้นไม้</a:t>
            </a:r>
          </a:p>
          <a:p>
            <a:endParaRPr lang="th-TH" sz="28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6048672" cy="60486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15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3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Z8NLfUJ7p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519" y="1016732"/>
            <a:ext cx="8576953" cy="4824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6702" y="5229200"/>
            <a:ext cx="4626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ที่มา </a:t>
            </a:r>
            <a:r>
              <a:rPr lang="en-US" sz="2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https://www.youtube.com/watch?v=pZ8NLfUJ7p0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16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3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04"/>
          <p:cNvSpPr txBox="1">
            <a:spLocks/>
          </p:cNvSpPr>
          <p:nvPr/>
        </p:nvSpPr>
        <p:spPr>
          <a:xfrm>
            <a:off x="395536" y="2996952"/>
            <a:ext cx="8280920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IrisUPC" panose="020B0604020202020204" pitchFamily="34" charset="-34"/>
                <a:ea typeface="IrisUPC" panose="020B0604020202020204" pitchFamily="34" charset="-34"/>
                <a:cs typeface="IrisUPC" panose="020B0604020202020204" pitchFamily="34" charset="-34"/>
                <a:sym typeface="Arial"/>
                <a:rtl val="0"/>
              </a:defRPr>
            </a:lvl1pPr>
          </a:lstStyle>
          <a:p>
            <a:pPr algn="ctr"/>
            <a:r>
              <a:rPr lang="th-TH" sz="166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ตัวอย่างที่ 4</a:t>
            </a:r>
            <a:endParaRPr lang="en" sz="16600" dirty="0">
              <a:solidFill>
                <a:schemeClr val="tx1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17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3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1351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การจำลองการทำลายสิ่งปลูกสร้าง</a:t>
            </a:r>
            <a:endParaRPr lang="en-US" sz="36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2278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เพื่อคำนวณไม่ให้เกิดผลกระทบโดยรอบจากการทำลายสิ่งปลูกสร้าง</a:t>
            </a:r>
            <a:endParaRPr lang="en-US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9" y="4077072"/>
            <a:ext cx="6676673" cy="25816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18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1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h3qUmNxC6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544" y="1268760"/>
            <a:ext cx="8208912" cy="46175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6237312"/>
            <a:ext cx="4592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dirty="0">
                <a:solidFill>
                  <a:schemeClr val="bg1">
                    <a:lumMod val="95000"/>
                  </a:schemeClr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ที่มา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https://www.youtube.com/watch?v=MSlIFXw3EGg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19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1810426" y="1196752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6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จุดประสงค์การเรียนรู้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9592" y="2420888"/>
            <a:ext cx="7611380" cy="3088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ทราบขอบเขต และข้อจำกัดของการจำลองการแก้ปัญหาด้วยคอมพิวเตอร์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ทราบข้อเสียของการจำลังการแก้ปัญหาด้วยคอมพิวเตอร์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14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3284984"/>
            <a:ext cx="46085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8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คำถาม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12" y="1916832"/>
            <a:ext cx="5743372" cy="47205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20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87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Shape 2001"/>
          <p:cNvSpPr txBox="1">
            <a:spLocks noGrp="1"/>
          </p:cNvSpPr>
          <p:nvPr>
            <p:ph type="title"/>
          </p:nvPr>
        </p:nvSpPr>
        <p:spPr>
          <a:xfrm>
            <a:off x="179512" y="1124744"/>
            <a:ext cx="2232248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R</a:t>
            </a:r>
            <a:r>
              <a:rPr lang="en-US" sz="400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eferences</a:t>
            </a:r>
            <a:endParaRPr lang="en" sz="4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002" name="Shape 2002"/>
          <p:cNvSpPr txBox="1">
            <a:spLocks noGrp="1"/>
          </p:cNvSpPr>
          <p:nvPr>
            <p:ph type="body" idx="1"/>
          </p:nvPr>
        </p:nvSpPr>
        <p:spPr>
          <a:xfrm>
            <a:off x="1187624" y="2420888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Ernest Davis and Gary Marcus. The Scope and Limits of Simulation in Automated Reasoning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http://irrigation.rid.go.th/rid15/ppn/Knowledge/Decision%20Support%20Systems/dss7.htm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เสมอแข สมหอม. 204482 </a:t>
            </a:r>
            <a:r>
              <a:rPr lang="en-US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Simulation and Modeling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21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05863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838200" y="2227879"/>
            <a:ext cx="5040560" cy="4064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การจำลองด้วยคอมพิวเตอร์</a:t>
            </a:r>
          </a:p>
          <a:p>
            <a:pPr marL="571500" indent="-571500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ทำไมต้องใช้การจำลอง</a:t>
            </a:r>
          </a:p>
          <a:p>
            <a:pPr marL="571500" indent="-571500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ข้อจำกัดของการจำลอง</a:t>
            </a:r>
          </a:p>
          <a:p>
            <a:pPr marL="571500" indent="-571500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ข้อดีของการจำลอง</a:t>
            </a:r>
          </a:p>
          <a:p>
            <a:pPr marL="571500" indent="-571500"/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ข้อเสียของการจำลอง</a:t>
            </a:r>
          </a:p>
          <a:p>
            <a:pPr marL="571500" indent="-571500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571500" indent="-571500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571500" indent="-571500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457200" indent="-457200"/>
            <a:endParaRPr lang="th-TH" sz="28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05273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หัวข้อเรื่อง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3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847" y="1340768"/>
            <a:ext cx="4104456" cy="777000"/>
          </a:xfrm>
        </p:spPr>
        <p:txBody>
          <a:bodyPr>
            <a:normAutofit fontScale="90000"/>
          </a:bodyPr>
          <a:lstStyle/>
          <a:p>
            <a:r>
              <a:rPr lang="th-TH" sz="4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การจำลองด้วยคอมพิวเตอร์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750" y="2348880"/>
            <a:ext cx="7040650" cy="2686712"/>
          </a:xfrm>
        </p:spPr>
        <p:txBody>
          <a:bodyPr/>
          <a:lstStyle/>
          <a:p>
            <a:pPr marL="0" indent="0"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	เป็นการสร้างแบบจำลองของวัตถุจริง หรือเหตุการณ์นามธรรมตามสมมุติฐาน ด้วยคอมพิวเตอร์เพื่อใช้ในการศึกษาว่าระบบทำงานได้อย่างไร โดยในระหว่างการจำลองจะมีการปรับเปลี่ยนตัวแปร เปลี่ยนค่าเฉพาะ เพื่อศึกษาพฤติกรรมในรูปแบบที่ต่างกัน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51833"/>
            <a:ext cx="5881687" cy="28061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4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1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196752"/>
            <a:ext cx="3600400" cy="777000"/>
          </a:xfrm>
        </p:spPr>
        <p:txBody>
          <a:bodyPr>
            <a:normAutofit fontScale="90000"/>
          </a:bodyPr>
          <a:lstStyle/>
          <a:p>
            <a:r>
              <a:rPr lang="th-TH" sz="4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ทำไมต้องใช้การจำลอง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2204864"/>
            <a:ext cx="7184666" cy="36948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ไม่สามารถทดสอบกับงานจริงได้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ถ้าใช้ระบบงานจริง ค่าใช้จ่ายสูง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ถ้าใช้ระบบงานจริงในการทดสอบ จะต้องใช้เวลาจริงในการทดสอบ ซึ่งอาจนานเกินไป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ผลจากการจำลองสามารถให้ผลลัพธ์ทันภายในเวลาที่จำกัด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แบบจำลองสามารถใช้ได้กับหลากหลายสถานการณ์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5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4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1" y="942765"/>
            <a:ext cx="3744416" cy="777000"/>
          </a:xfrm>
        </p:spPr>
        <p:txBody>
          <a:bodyPr>
            <a:normAutofit fontScale="90000"/>
          </a:bodyPr>
          <a:lstStyle/>
          <a:p>
            <a:r>
              <a:rPr lang="th-TH" sz="4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ข้อจำกัดของการจำลอง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750" y="1844824"/>
            <a:ext cx="7184666" cy="46649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แต่ละทางเลือกต้องถูกทดลองอย่างสมบูรณ์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ไม่สามารถรับประกันได้ว่าการแก้ปัญหานั้นเหมาะสมที่สุด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ต้องการผู้เชี่ยวชาญสำหรับการออกแบบการจำลอง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ต้องการผู้เชี่ยวชาญสำหรับการโปรแกรม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ต้องการผู้เชี่ยวชาญในการแปลผลลัพธ์ทางสถิติ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การจำลองแต่ละสถานการณ์มีปัจจัยที่เฉพาะ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6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0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7" y="1052736"/>
            <a:ext cx="3744416" cy="777000"/>
          </a:xfrm>
        </p:spPr>
        <p:txBody>
          <a:bodyPr>
            <a:normAutofit fontScale="90000"/>
          </a:bodyPr>
          <a:lstStyle/>
          <a:p>
            <a:r>
              <a:rPr lang="th-TH" sz="4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ข้อเสียของการจำลอง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750" y="2204864"/>
            <a:ext cx="7184666" cy="376683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ใช้เวลาในการสร้างนาน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ใช้ค่าใช้จ่ายในการสร้างสูง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ผลที่ได้จากการจำลองเป็นการประมาณการณ์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ถ้าตัวเลขสำหรับการจำลองมีความเหมาะสมมากจนเกินไป (</a:t>
            </a:r>
            <a:r>
              <a:rPr lang="en-US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over fitting) </a:t>
            </a: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อาจได้แบบจำลองที่ไม่เหมาะสม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7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0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04"/>
          <p:cNvSpPr txBox="1">
            <a:spLocks/>
          </p:cNvSpPr>
          <p:nvPr/>
        </p:nvSpPr>
        <p:spPr>
          <a:xfrm>
            <a:off x="395536" y="2996952"/>
            <a:ext cx="8280920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IrisUPC" panose="020B0604020202020204" pitchFamily="34" charset="-34"/>
                <a:ea typeface="IrisUPC" panose="020B0604020202020204" pitchFamily="34" charset="-34"/>
                <a:cs typeface="IrisUPC" panose="020B0604020202020204" pitchFamily="34" charset="-34"/>
                <a:sym typeface="Arial"/>
                <a:rtl val="0"/>
              </a:defRPr>
            </a:lvl1pPr>
          </a:lstStyle>
          <a:p>
            <a:pPr algn="ctr"/>
            <a:r>
              <a:rPr lang="th-TH" sz="166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ตัวอย่างที่ 1</a:t>
            </a:r>
            <a:endParaRPr lang="en" sz="16600" dirty="0">
              <a:solidFill>
                <a:schemeClr val="tx1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8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8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772" y="134076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การจำลองการเกิดคลื่นสึนามิ</a:t>
            </a:r>
            <a:endParaRPr lang="en-US" sz="40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420888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ช่วยในการประเมินความเสียหายที่จะเกิดขึ้น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เพื่อหามาตรการป้องกันจาก</a:t>
            </a:r>
            <a:r>
              <a:rPr lang="th-TH" sz="3200" dirty="0" err="1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สึ</a:t>
            </a: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นามิ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6053477" cy="33176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95B781DF-273F-4707-B5E7-F61DED1ABA33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9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1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3551</TotalTime>
  <Words>508</Words>
  <Application>Microsoft Office PowerPoint</Application>
  <PresentationFormat>นำเสนอทางหน้าจอ (4:3)</PresentationFormat>
  <Paragraphs>77</Paragraphs>
  <Slides>21</Slides>
  <Notes>3</Notes>
  <HiddenSlides>0</HiddenSlides>
  <MMClips>4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8" baseType="lpstr">
      <vt:lpstr>Arial</vt:lpstr>
      <vt:lpstr>Calibri</vt:lpstr>
      <vt:lpstr>Layiji MaHaNiYom V1.61</vt:lpstr>
      <vt:lpstr>Layiji MaHaNiYom V1.5</vt:lpstr>
      <vt:lpstr>Calibri Light</vt:lpstr>
      <vt:lpstr>IrisUPC</vt:lpstr>
      <vt:lpstr>Office Theme</vt:lpstr>
      <vt:lpstr>งานนำเสนอ PowerPoint</vt:lpstr>
      <vt:lpstr>งานนำเสนอ PowerPoint</vt:lpstr>
      <vt:lpstr>งานนำเสนอ PowerPoint</vt:lpstr>
      <vt:lpstr>การจำลองด้วยคอมพิวเตอร์</vt:lpstr>
      <vt:lpstr>ทำไมต้องใช้การจำลอง</vt:lpstr>
      <vt:lpstr>ข้อจำกัดของการจำลอง</vt:lpstr>
      <vt:lpstr>ข้อเสียของการจำลอง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JIRAGON</dc:creator>
  <cp:lastModifiedBy>Pornpailin Boonkit</cp:lastModifiedBy>
  <cp:revision>897</cp:revision>
  <dcterms:modified xsi:type="dcterms:W3CDTF">2022-03-27T17:57:16Z</dcterms:modified>
</cp:coreProperties>
</file>