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94" r:id="rId5"/>
    <p:sldId id="295" r:id="rId6"/>
    <p:sldId id="297" r:id="rId7"/>
    <p:sldId id="29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6" r:id="rId36"/>
    <p:sldId id="277" r:id="rId37"/>
    <p:sldId id="275" r:id="rId38"/>
    <p:sldId id="280" r:id="rId39"/>
    <p:sldId id="281" r:id="rId40"/>
    <p:sldId id="282" r:id="rId41"/>
    <p:sldId id="279" r:id="rId42"/>
    <p:sldId id="278" r:id="rId43"/>
    <p:sldId id="283" r:id="rId44"/>
    <p:sldId id="284" r:id="rId45"/>
    <p:sldId id="286" r:id="rId46"/>
    <p:sldId id="287" r:id="rId47"/>
    <p:sldId id="288" r:id="rId48"/>
    <p:sldId id="289" r:id="rId49"/>
    <p:sldId id="290" r:id="rId50"/>
    <p:sldId id="291" r:id="rId51"/>
    <p:sldId id="293" r:id="rId52"/>
    <p:sldId id="292" r:id="rId5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ambria Math" panose="02040503050406030204" pitchFamily="18" charset="0"/>
      <p:regular r:id="rId59"/>
    </p:embeddedFont>
    <p:embeddedFont>
      <p:font typeface="Layiji MaHaNiYom V1.5" panose="020B0604020202020204" charset="0"/>
      <p:regular r:id="rId60"/>
    </p:embeddedFont>
    <p:embeddedFont>
      <p:font typeface="Layiji MaHaNiYom V1.61" panose="02000000000000000000" pitchFamily="2" charset="0"/>
      <p:regular r:id="rId61"/>
    </p:embeddedFont>
    <p:embeddedFont>
      <p:font typeface="Merriweather" panose="020B0604020202020204" charset="0"/>
      <p:regular r:id="rId62"/>
      <p:bold r:id="rId63"/>
      <p:italic r:id="rId64"/>
      <p:boldItalic r:id="rId6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FFE02-EFFE-421C-A9EF-D2F8E02D618C}" type="datetimeFigureOut">
              <a:rPr lang="th-TH" smtClean="0"/>
              <a:t>27/03/65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89B17-9247-45F9-A481-68C5B8D428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911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5251-7800-4909-A608-034D05C70AB3}" type="datetime1">
              <a:rPr lang="th-TH" smtClean="0"/>
              <a:t>27/03/65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‹#›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2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3125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7886700" cy="3954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B9D9-CC34-4CE5-A8C7-CEA724CA0E4B}" type="datetime1">
              <a:rPr lang="th-TH" smtClean="0"/>
              <a:t>27/03/65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‹#›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ic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3125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7886700" cy="3954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F185-D87A-41F9-944C-BACE149DCCBC}" type="datetime1">
              <a:rPr lang="th-TH" smtClean="0"/>
              <a:t>27/03/65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‹#›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6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62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C7C-678E-4C91-9466-0B149683175D}" type="datetime1">
              <a:rPr lang="th-TH" smtClean="0"/>
              <a:t>27/03/65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‹#›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dy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8547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03499"/>
            <a:ext cx="3886200" cy="3573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03499"/>
            <a:ext cx="3886200" cy="35734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E951-1486-468E-90CE-32677BDBD32B}" type="datetime1">
              <a:rPr lang="th-TH" smtClean="0"/>
              <a:t>27/03/65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‹#›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4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7547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2D7-F332-4054-9E7C-BF46E3A8CE17}" type="datetime1">
              <a:rPr lang="th-TH" smtClean="0"/>
              <a:t>27/03/65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‹#›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7886700" cy="3954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571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FCC3-8F46-4F78-B935-56BCA7B501A3}" type="datetime1">
              <a:rPr lang="th-TH" smtClean="0"/>
              <a:t>27/03/65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‹#›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5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F827-07E8-45FB-807C-7159AE236B86}" type="datetime1">
              <a:rPr lang="th-TH" smtClean="0"/>
              <a:t>27/03/65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‹#›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717547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222499"/>
            <a:ext cx="7886700" cy="3954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9067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A6D6-B348-451E-8D96-1BCE5AFA8895}" type="datetime1">
              <a:rPr lang="th-TH" smtClean="0"/>
              <a:t>27/03/65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‹#›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878584"/>
            <a:ext cx="4394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800" dirty="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คำถาม ?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0628" y="1510432"/>
            <a:ext cx="5743372" cy="47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defRPr>
            </a:lvl1pPr>
          </a:lstStyle>
          <a:p>
            <a:fld id="{E89D844D-A5F4-4D70-B624-BFB9D81D1094}" type="datetime1">
              <a:rPr lang="th-TH" smtClean="0"/>
              <a:pPr/>
              <a:t>27/03/65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defRPr>
            </a:lvl1pPr>
          </a:lstStyle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pPr/>
              <a:t>‹#›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60" r:id="rId7"/>
    <p:sldLayoutId id="2147483659" r:id="rId8"/>
    <p:sldLayoutId id="214748365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yiji MaHaNiYom V1.61" panose="02000000000000000000" pitchFamily="2" charset="0"/>
          <a:ea typeface="+mj-ea"/>
          <a:cs typeface="Layiji MaHaNiYom V1.61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yiji MaHaNiYom V1.61" panose="02000000000000000000" pitchFamily="2" charset="0"/>
          <a:ea typeface="+mn-ea"/>
          <a:cs typeface="Layiji MaHaNiYom V1.61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yiji MaHaNiYom V1.61" panose="02000000000000000000" pitchFamily="2" charset="0"/>
          <a:ea typeface="+mn-ea"/>
          <a:cs typeface="Layiji MaHaNiYom V1.61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yiji MaHaNiYom V1.61" panose="02000000000000000000" pitchFamily="2" charset="0"/>
          <a:ea typeface="+mn-ea"/>
          <a:cs typeface="Layiji MaHaNiYom V1.61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yiji MaHaNiYom V1.61" panose="02000000000000000000" pitchFamily="2" charset="0"/>
          <a:ea typeface="+mn-ea"/>
          <a:cs typeface="Layiji MaHaNiYom V1.61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yiji MaHaNiYom V1.61" panose="02000000000000000000" pitchFamily="2" charset="0"/>
          <a:ea typeface="+mn-ea"/>
          <a:cs typeface="Layiji MaHaNiYom V1.61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39" y="2320098"/>
            <a:ext cx="7575998" cy="2387600"/>
          </a:xfrm>
        </p:spPr>
        <p:txBody>
          <a:bodyPr>
            <a:normAutofit fontScale="90000"/>
          </a:bodyPr>
          <a:lstStyle/>
          <a:p>
            <a:pPr algn="l"/>
            <a:r>
              <a:rPr lang="th-TH" dirty="0"/>
              <a:t>บทที่ 2</a:t>
            </a:r>
            <a:br>
              <a:rPr lang="th-TH" dirty="0"/>
            </a:br>
            <a:r>
              <a:rPr lang="th-TH" dirty="0"/>
              <a:t>ขั้นตอนการคิดและ</a:t>
            </a:r>
            <a:br>
              <a:rPr lang="th-TH" dirty="0"/>
            </a:br>
            <a:r>
              <a:rPr lang="th-TH" dirty="0"/>
              <a:t>การแก้ปัญหาเชิงตรรกะ</a:t>
            </a:r>
            <a:br>
              <a:rPr lang="th-TH" dirty="0"/>
            </a:br>
            <a:r>
              <a:rPr lang="en-US" sz="4000" dirty="0"/>
              <a:t>(Logical thinking and problem solving)</a:t>
            </a:r>
            <a:endParaRPr lang="th-TH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715000" y="173038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1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974"/>
            <a:ext cx="7886700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รูปแบบที่ 4	การคิดเชิงเปรียบเทียบ</a:t>
            </a:r>
            <a:br>
              <a:rPr lang="th-TH" sz="4000" dirty="0"/>
            </a:br>
            <a:r>
              <a:rPr lang="th-TH" sz="4000" dirty="0"/>
              <a:t>(</a:t>
            </a:r>
            <a:r>
              <a:rPr lang="en-US" sz="4000" dirty="0"/>
              <a:t>Comparative Thinking)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การพิจารณาเทียบเคียงความเหมือน และ/หรือ ความแตกต่าง ระหว่างสิ่งนั้น กับสิ่งอื่น ๆ เพื่อให้เกิดความเข้าใจ สามารถอธิบายเรื่องนั้นได้อย่างชัดเจน เพื่อประโยชน์ในการคิด การแก้ปัญหา หรือการหาทางเลือกเรื่องใดเรื่องหนึ่ง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10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7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974"/>
            <a:ext cx="7886700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รูปแบบที่ 5	การคิดเชิงมโนทัศน์</a:t>
            </a:r>
            <a:br>
              <a:rPr lang="th-TH" sz="4000" dirty="0"/>
            </a:br>
            <a:r>
              <a:rPr lang="th-TH" sz="4000" dirty="0"/>
              <a:t>(</a:t>
            </a:r>
            <a:r>
              <a:rPr lang="en-US" sz="4000" dirty="0"/>
              <a:t>Conceptual Thinking)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ความสามารถในการประสานข้อมูลทั้งหมด ที่มีอยู่ เกี่ยวกับเรื่องหนึ่งเรื่องใด ได้อย่างไม่ขัดแย้ง แล้วนำมาสร้างเป็นความคิดรวบยอด หรือกรอบความคิดเกี่ยวกับเรื่องนั้น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11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4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974"/>
            <a:ext cx="7886700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รูปแบบที่ 6 การคิดเชิงประยุกต์</a:t>
            </a:r>
            <a:br>
              <a:rPr lang="th-TH" sz="4000" dirty="0"/>
            </a:br>
            <a:r>
              <a:rPr lang="th-TH" sz="4000" dirty="0"/>
              <a:t>(</a:t>
            </a:r>
            <a:r>
              <a:rPr lang="en-US" sz="4000" dirty="0"/>
              <a:t>Applicative Thinking)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ความสามารถในการนำเอาสิ่งที่มีอยู่เดิม ไปปรับใช้ประโยชน์ในบริบทใหม่ ได้อย่างเหมาะสม โดยยังคงหลักการของสิ่งเดิมไว้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0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974"/>
            <a:ext cx="7886700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รูปแบบที่ 7	การคิดเชิงกลยุทธ์</a:t>
            </a:r>
            <a:br>
              <a:rPr lang="th-TH" sz="4000" dirty="0"/>
            </a:br>
            <a:r>
              <a:rPr lang="th-TH" sz="4000" dirty="0"/>
              <a:t>(</a:t>
            </a:r>
            <a:r>
              <a:rPr lang="en-US" sz="4000" dirty="0"/>
              <a:t>Strategic Thinking)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ความสามารถในการกำหนดแนวทางที่ดีที่สุด ภายใต้เงื่อนไขข้อจำกัดต่าง ๆ ที่เกี่ยวข้อง เข้าหาแกนหลักได้อย่างเหมาะสม เพื่ออธิบาย หรือให้เหตุผลสนับสนุนเรื่องใดเรื่องหนึ่ง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13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3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974"/>
            <a:ext cx="7886700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รูปแบบที่ 8	การคิดเชิงบูรณาการ</a:t>
            </a:r>
            <a:br>
              <a:rPr lang="th-TH" sz="4000" dirty="0"/>
            </a:br>
            <a:r>
              <a:rPr lang="th-TH" sz="4000" dirty="0"/>
              <a:t>(</a:t>
            </a:r>
            <a:r>
              <a:rPr lang="en-US" sz="4000" dirty="0"/>
              <a:t>Integrative Thinking)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ความสามารถในการเชื่อมโยงแนวคิด หรือองค์ประกอบต่าง ๆ ที่เกี่ยวข้อง เข้าหาแกนหลักได้อย่างเหมาะสม เพื่ออธิบาย หรือให้เหตุผลสนับสนุนเรื่องใดเรื่องหนึ่ง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14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1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974"/>
            <a:ext cx="7886700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รูปแบบที่ 9	การคิดเชิงอนาคต</a:t>
            </a:r>
            <a:br>
              <a:rPr lang="th-TH" sz="4000" dirty="0"/>
            </a:br>
            <a:r>
              <a:rPr lang="th-TH" sz="4000" dirty="0"/>
              <a:t>(</a:t>
            </a:r>
            <a:r>
              <a:rPr lang="en-US" sz="4000" dirty="0"/>
              <a:t>Futuristic Thinking)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ความสามารถในการคาดการณ์สิ่งที่อาจเกิดขึ้นในอนาคต อย่างมีหลักเกณฑ์ที่เหมาะสม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15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1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974"/>
            <a:ext cx="7886700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รูปแบบที่ 10 การคิดเชิงสร้างสรรค์</a:t>
            </a:r>
            <a:br>
              <a:rPr lang="th-TH" sz="4000" dirty="0"/>
            </a:br>
            <a:r>
              <a:rPr lang="th-TH" sz="4000" dirty="0"/>
              <a:t>(</a:t>
            </a:r>
            <a:r>
              <a:rPr lang="en-US" sz="4000" dirty="0"/>
              <a:t>Creative Thinking)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รู้จักกันโดยทั่วไปว่า “</a:t>
            </a:r>
            <a:r>
              <a:rPr lang="en-US" dirty="0"/>
              <a:t>Lateral Thinking”</a:t>
            </a:r>
            <a:r>
              <a:rPr lang="th-TH" dirty="0"/>
              <a:t>เป็นแบบที่ต้องมีการเปลี่ยนแปลง/ไม่หยุดนิ่ง เพื่อค้นหาคำถาม ที่ทำให้เกิดการเปลี่ยนแปลง จะเน้นที่การค้นหาและเสริมสร้างความคิดริเริ่มเป็นแบบเร่งเร้า (</a:t>
            </a:r>
            <a:r>
              <a:rPr lang="en-US" dirty="0"/>
              <a:t>provocative) </a:t>
            </a:r>
            <a:r>
              <a:rPr lang="th-TH" dirty="0"/>
              <a:t>ที่สนใจสร้างความคิด (</a:t>
            </a:r>
            <a:r>
              <a:rPr lang="en-US" dirty="0"/>
              <a:t>idea) </a:t>
            </a:r>
            <a:r>
              <a:rPr lang="th-TH" dirty="0"/>
              <a:t>เป็นเครื่องมือที่ใช้ใน</a:t>
            </a:r>
            <a:r>
              <a:rPr lang="th-TH" dirty="0" err="1"/>
              <a:t>การทำ</a:t>
            </a:r>
            <a:r>
              <a:rPr lang="th-TH" dirty="0"/>
              <a:t>ให้สิ่งต่าง ๆ เกิดขึ้น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16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4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974"/>
            <a:ext cx="7886700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รูปแบบที่ 11	การคิดอย่างมีเหตุมีผล</a:t>
            </a:r>
            <a:br>
              <a:rPr lang="th-TH" sz="4000" dirty="0"/>
            </a:br>
            <a:r>
              <a:rPr lang="th-TH" sz="4000" dirty="0"/>
              <a:t>(</a:t>
            </a:r>
            <a:r>
              <a:rPr lang="en-US" sz="4000" dirty="0"/>
              <a:t>Logical Thinking)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รู้จักกันโดยทั่วไปว่า “</a:t>
            </a:r>
            <a:r>
              <a:rPr lang="en-US" dirty="0"/>
              <a:t>Vertical Thinking” </a:t>
            </a:r>
            <a:r>
              <a:rPr lang="th-TH" dirty="0"/>
              <a:t>เป็นแบบทางเลือก (</a:t>
            </a:r>
            <a:r>
              <a:rPr lang="en-US" dirty="0"/>
              <a:t>selective) </a:t>
            </a:r>
            <a:r>
              <a:rPr lang="th-TH" dirty="0"/>
              <a:t>ที่ต้องมีการตัดสินใจ หรือพิสูจน์ สิ่งใดสิ่งหนึ่ง เพื่อค้นหาคำตอบเป็นแบบเชิงวิเคราะห์ (</a:t>
            </a:r>
            <a:r>
              <a:rPr lang="en-US" dirty="0"/>
              <a:t>analytical) </a:t>
            </a:r>
            <a:r>
              <a:rPr lang="th-TH" dirty="0"/>
              <a:t>ที่สนใจถึงที่มาของความคิด (</a:t>
            </a:r>
            <a:r>
              <a:rPr lang="en-US" dirty="0"/>
              <a:t>idea) </a:t>
            </a:r>
            <a:r>
              <a:rPr lang="th-TH" dirty="0"/>
              <a:t>เป็นเครื่องมือที่ใช้ในการอธิบายเหตุผลที่เกิดสิ่งต่าง ๆ ขึ้น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17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1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การคิดอย่างมีเหตุมีผล</a:t>
            </a:r>
            <a:br>
              <a:rPr lang="th-TH" dirty="0"/>
            </a:br>
            <a:r>
              <a:rPr lang="th-TH" dirty="0"/>
              <a:t>(</a:t>
            </a:r>
            <a:r>
              <a:rPr lang="en-US" dirty="0"/>
              <a:t>Logical Thinking)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77" y="1043591"/>
            <a:ext cx="4638675" cy="5543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18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6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กระบวนการคิดอย่างมีเหตุผล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1. การระบุปัญหาที่แท้จริง</a:t>
            </a:r>
          </a:p>
          <a:p>
            <a:pPr marL="0" indent="0">
              <a:buNone/>
            </a:pPr>
            <a:r>
              <a:rPr lang="th-TH" dirty="0"/>
              <a:t>2. ระบุสาเหตุที่อาจทำให้เกิดปัญหา ปัญหาใดปัญหาหนึ่ง</a:t>
            </a:r>
          </a:p>
          <a:p>
            <a:pPr marL="0" indent="0">
              <a:buNone/>
            </a:pPr>
            <a:r>
              <a:rPr lang="th-TH" dirty="0"/>
              <a:t>3. การเก็บรวบรวมข้อมูลและการวิเคราะห์ข้อมูล</a:t>
            </a:r>
          </a:p>
          <a:p>
            <a:pPr marL="0" indent="0">
              <a:buNone/>
            </a:pPr>
            <a:r>
              <a:rPr lang="th-TH" dirty="0"/>
              <a:t>4. ประเมินสาเหตุที่เป็นไปได้มากที่สุด</a:t>
            </a:r>
          </a:p>
          <a:p>
            <a:pPr marL="0" indent="0">
              <a:buNone/>
            </a:pPr>
            <a:r>
              <a:rPr lang="th-TH" dirty="0"/>
              <a:t>5. ระบุแนวทางแก้ไข</a:t>
            </a:r>
          </a:p>
          <a:p>
            <a:pPr marL="0" indent="0">
              <a:buNone/>
            </a:pPr>
            <a:r>
              <a:rPr lang="th-TH" dirty="0"/>
              <a:t>6. ตรวจสอบและประเมินผล</a:t>
            </a:r>
          </a:p>
          <a:p>
            <a:pPr marL="0" indent="0">
              <a:buNone/>
            </a:pPr>
            <a:endParaRPr lang="th-TH" dirty="0"/>
          </a:p>
          <a:p>
            <a:pPr marL="0" indent="0" algn="r">
              <a:buNone/>
            </a:pPr>
            <a:r>
              <a:rPr lang="th-TH" sz="1800" dirty="0"/>
              <a:t>ที่มา : </a:t>
            </a:r>
            <a:r>
              <a:rPr lang="en-US" sz="1800" dirty="0"/>
              <a:t>https://www.gotoknow.org/posts/373508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19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2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จุดประสงค์การเรียนรู้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รู้จักการคิดเชิงตรรกะ</a:t>
            </a:r>
          </a:p>
          <a:p>
            <a:r>
              <a:rPr lang="th-TH" dirty="0"/>
              <a:t>ฝึกกระบวนการคิดให้เป็นเหตุเป็นผล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46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เทคนิคการคิดแบบมีเหตุมีผล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1. การเปิดกว้าง (ยอมรับข้อมูลใหม่ ๆ ที่เข้ามาเสมอ)</a:t>
            </a:r>
          </a:p>
          <a:p>
            <a:pPr marL="0" indent="0">
              <a:buNone/>
            </a:pPr>
            <a:r>
              <a:rPr lang="th-TH" dirty="0"/>
              <a:t>2. กล้าเปลี่ยนจุดยืน (กล้ายอมรับ + การเปลี่ยนแปลง)</a:t>
            </a:r>
          </a:p>
          <a:p>
            <a:pPr marL="0" indent="0">
              <a:buNone/>
            </a:pPr>
            <a:r>
              <a:rPr lang="th-TH" dirty="0"/>
              <a:t>3. การหาเหตุผลและการให้เหตุผล (จะนำไปสู่การสรุปข้อมูล โดยมีเครื่องมือที่ใช้ คือ การวิเคราะห์)</a:t>
            </a:r>
          </a:p>
          <a:p>
            <a:pPr marL="0" indent="0">
              <a:buNone/>
            </a:pPr>
            <a:r>
              <a:rPr lang="th-TH" dirty="0"/>
              <a:t>4. มุมมอง (การพิจารณาทุกแง่มุมของปัญหา)</a:t>
            </a:r>
          </a:p>
          <a:p>
            <a:pPr marL="0" indent="0">
              <a:buNone/>
            </a:pPr>
            <a:r>
              <a:rPr lang="th-TH" dirty="0"/>
              <a:t>5. การวางตัวเป็นกลาง (ต้องระวังไม่ให้ถูกชักนำไปทางข้างใดข้างหนึ่ง)</a:t>
            </a:r>
          </a:p>
          <a:p>
            <a:pPr marL="0" indent="0">
              <a:buNone/>
            </a:pPr>
            <a:r>
              <a:rPr lang="th-TH" dirty="0"/>
              <a:t>6. การตั้งคำถาม (ทำให้ทราบ + เข้าใจรายละเอียดได้อย่างครบถ้วน)</a:t>
            </a:r>
          </a:p>
          <a:p>
            <a:pPr marL="0" indent="0" algn="r">
              <a:buNone/>
            </a:pPr>
            <a:r>
              <a:rPr lang="th-TH" sz="2000" dirty="0"/>
              <a:t>ที่มา : </a:t>
            </a:r>
            <a:r>
              <a:rPr lang="en-US" sz="2000" dirty="0"/>
              <a:t>https://www.gotoknow.org/posts/373508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20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9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974" y="3645883"/>
            <a:ext cx="2980751" cy="2980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ทำไมต้องคิดแก้ปัญหาอย่างมีตรรกะ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เพราะทำให้เกิดโอกาสผิดพลาดน้อย</a:t>
            </a:r>
          </a:p>
          <a:p>
            <a:r>
              <a:rPr lang="th-TH" dirty="0"/>
              <a:t>เพราะเมื่อเกิดความเคยชินกับการคิดอย่างมีตรรกะ จะทำให้ไม่เชื่อเรื่องอะไรง่ายๆ</a:t>
            </a:r>
          </a:p>
          <a:p>
            <a:r>
              <a:rPr lang="th-TH" dirty="0"/>
              <a:t>เพราะจะทำให้ความคิดที่นำเสนอได้รับการยอมรับจากผู้อื่นมากขึ้น เนื่องจากฟังดูแล้วมีเหตุมีผลเหมาะสม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th-TH" sz="2000" dirty="0"/>
          </a:p>
          <a:p>
            <a:pPr marL="0" indent="0">
              <a:spcBef>
                <a:spcPts val="0"/>
              </a:spcBef>
              <a:buNone/>
            </a:pPr>
            <a:r>
              <a:rPr lang="th-TH" sz="2000" dirty="0"/>
              <a:t>ที่มา</a:t>
            </a:r>
            <a:r>
              <a:rPr lang="en-US" sz="2000" dirty="0"/>
              <a:t> : </a:t>
            </a:r>
            <a:r>
              <a:rPr lang="th-TH" sz="2000" dirty="0"/>
              <a:t> </a:t>
            </a:r>
            <a:r>
              <a:rPr lang="en-US" sz="2000" dirty="0"/>
              <a:t>http://www.sahavicha.com/?name=knowledge&amp;file=readknowledge&amp;id=3310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78656" y="6356351"/>
            <a:ext cx="2057400" cy="365125"/>
          </a:xfrm>
        </p:spPr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21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34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คิดแบบไหน</a:t>
            </a:r>
            <a:r>
              <a:rPr lang="th-TH" u="sng" dirty="0"/>
              <a:t>ไม่มีตรรกะ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0" y="2122492"/>
            <a:ext cx="4735508" cy="47355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มีข้อสนับสนุนหรือเหตุผลที่นำมาอ้างมีอคติ</a:t>
            </a:r>
          </a:p>
          <a:p>
            <a:r>
              <a:rPr lang="th-TH" dirty="0"/>
              <a:t>ตัดสินจากความรู้สึกส่วนตัว เช่น ชอบหรือไม่ชอบ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sz="2000" dirty="0"/>
              <a:t>ที่มา </a:t>
            </a:r>
            <a:r>
              <a:rPr lang="en-US" sz="2000" dirty="0"/>
              <a:t>: http://www.sahavicha.com/</a:t>
            </a:r>
          </a:p>
          <a:p>
            <a:pPr marL="0" indent="0">
              <a:buNone/>
            </a:pPr>
            <a:r>
              <a:rPr lang="en-US" sz="2000" dirty="0"/>
              <a:t>?name=</a:t>
            </a:r>
            <a:r>
              <a:rPr lang="en-US" sz="2000" dirty="0" err="1"/>
              <a:t>knowledge&amp;file</a:t>
            </a:r>
            <a:r>
              <a:rPr lang="en-US" sz="2000" dirty="0"/>
              <a:t>=</a:t>
            </a:r>
            <a:r>
              <a:rPr lang="en-US" sz="2000" dirty="0" err="1"/>
              <a:t>readknowledge&amp;id</a:t>
            </a:r>
            <a:r>
              <a:rPr lang="en-US" sz="2000" dirty="0"/>
              <a:t>=3310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68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ตัวอย่างการคิดอย่างมีตรรกะ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1522612"/>
            <a:ext cx="4860032" cy="1618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967" y="4509120"/>
            <a:ext cx="4556280" cy="1650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26" y="3526998"/>
            <a:ext cx="3812088" cy="1650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154" y="2564904"/>
            <a:ext cx="4409467" cy="165038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23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/>
              <a:t>จากบทสนทนา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dirty="0"/>
              <a:t>“มีเมฆมาก ท้องฟ้ามืดครึ้ม” </a:t>
            </a:r>
            <a:r>
              <a:rPr lang="en-US" sz="3200" dirty="0"/>
              <a:t>	: </a:t>
            </a:r>
            <a:r>
              <a:rPr lang="th-TH" sz="3200" dirty="0"/>
              <a:t>เป็นเหตุ</a:t>
            </a:r>
          </a:p>
          <a:p>
            <a:r>
              <a:rPr lang="th-TH" sz="3200" dirty="0"/>
              <a:t>“ฝนน่าจะตกหนัก” 		</a:t>
            </a:r>
            <a:r>
              <a:rPr lang="en-US" sz="3200" dirty="0"/>
              <a:t>: </a:t>
            </a:r>
            <a:r>
              <a:rPr lang="th-TH" sz="3200" dirty="0"/>
              <a:t>เป็นผล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24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23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การคิดเชิงตรรกะ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รูปแบบหนึ่งของการคิดเชิงตรรกะที่พวกเราฝึกฝนมาตั้งแต่ชั้นมัธยม คือ ตรรกศาสตร์</a:t>
            </a:r>
          </a:p>
          <a:p>
            <a:r>
              <a:rPr lang="th-TH" dirty="0"/>
              <a:t>ตรรกศาสตร์ประกอบด้วยองค์ประกอบหลัก 2 ส่วน</a:t>
            </a:r>
          </a:p>
          <a:p>
            <a:pPr lvl="1"/>
            <a:r>
              <a:rPr lang="th-TH" dirty="0"/>
              <a:t>ประพจน์</a:t>
            </a:r>
          </a:p>
          <a:p>
            <a:pPr lvl="1"/>
            <a:r>
              <a:rPr lang="th-TH" dirty="0"/>
              <a:t>เครื่องหมายดำเนินการ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25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2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ทำความรู้จัก ประพจน์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ประพจน์ คือ ประโยคบอกเล่าหรือปฏิเสธที่มีค่าความจริงเป็นจริงหรือเท็จอย่างใดอย่างหนึ่งเท่านั้น</a:t>
            </a:r>
          </a:p>
          <a:p>
            <a:pPr marL="0" indent="0">
              <a:buNone/>
            </a:pPr>
            <a:r>
              <a:rPr lang="th-TH" dirty="0"/>
              <a:t>	ตัวอย่างประโยคที่เป็นประพจน์ </a:t>
            </a:r>
          </a:p>
          <a:p>
            <a:pPr marL="0" indent="0">
              <a:buNone/>
            </a:pPr>
            <a:r>
              <a:rPr lang="th-TH" dirty="0">
                <a:solidFill>
                  <a:srgbClr val="00B050"/>
                </a:solidFill>
              </a:rPr>
              <a:t>	โลกหมุนรอบตัวเอง		(จริง)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	พระอาทิตย์ขึ้นทางทิศเหนือ		(เท็จ)</a:t>
            </a:r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26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0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ประโยคที่ไม่เป็นประพจน์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ได้แก่ ข้อความที่อยู่ในรูปของ คำถาม คำสั่ง คำขอร้อง คำอุทาน คำอ้อนวอน คำแสดงความปรารถนา สุภาษิตคำพังเพย ประโยคเปิด เพราะข้อความดังกล่าวไม่สามารถบอกค่าความจริงได้</a:t>
            </a:r>
          </a:p>
          <a:p>
            <a:pPr marL="0" indent="0">
              <a:buNone/>
            </a:pPr>
            <a:r>
              <a:rPr lang="th-TH" dirty="0"/>
              <a:t>	ตัวอย่างประโยคที่เป็นประพจน์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/>
              <a:t>	- โปรดช่วยกันรักษาความสะอาด 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/>
              <a:t>	- 3 หาร 2 มีค่าเท่าไร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/>
              <a:t>	- กรุณาอย่าส่งเสียงดัง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27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5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การเชื่อมประพจน์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	ถ้าให้ </a:t>
            </a:r>
            <a:r>
              <a:rPr lang="en-US" dirty="0"/>
              <a:t>p </a:t>
            </a:r>
            <a:r>
              <a:rPr lang="th-TH" dirty="0"/>
              <a:t>และ </a:t>
            </a:r>
            <a:r>
              <a:rPr lang="en-US" dirty="0"/>
              <a:t>q </a:t>
            </a:r>
            <a:r>
              <a:rPr lang="th-TH" dirty="0"/>
              <a:t>เป็นประพจน์ เมื่อนำประพจน์มาเชื่อมกันด้วยตัวเชื่อมแล้ว เราเรียกประพจน์ใหม่ว่า ประพจน์เชิงประกอบ ซึ่งตัวเชื่อมที่ใช้จะมี 5 ตัว คือ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/>
              <a:t>	1) ตัวเชื่อม “และ”  	ใช้สัญลักษณ์ 	" ∧ "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/>
              <a:t>	2) ตัวเชื่อม “หรือ”  	ใช้สัญลักษณ์   	" ∨ "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/>
              <a:t>	3) ตัวเชื่อม “ถ้า... แล้ว...”	ใช้สัญลักษณ์  	" → "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/>
              <a:t>	4) ตัวเชื่อม “ก็ต่อเมื่อ”  	ใช้สัญลักษณ์ 	" ↔ "</a:t>
            </a:r>
            <a:br>
              <a:rPr lang="th-TH" dirty="0"/>
            </a:br>
            <a:r>
              <a:rPr lang="th-TH" dirty="0"/>
              <a:t>	5) ตัวเชื่อม “นิเสธ”  	ใช้สัญลักษณ์ 	" ~ "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28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77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ตารางค่าความจริง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7829" y="5338449"/>
            <a:ext cx="2668342" cy="95442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 </a:t>
            </a:r>
            <a:r>
              <a:rPr lang="th-TH" dirty="0">
                <a:solidFill>
                  <a:srgbClr val="FF0000"/>
                </a:solidFill>
              </a:rPr>
              <a:t>คือ </a:t>
            </a:r>
            <a:r>
              <a:rPr lang="en-US" dirty="0">
                <a:solidFill>
                  <a:srgbClr val="FF0000"/>
                </a:solidFill>
              </a:rPr>
              <a:t>False </a:t>
            </a:r>
            <a:r>
              <a:rPr lang="th-TH" dirty="0">
                <a:solidFill>
                  <a:srgbClr val="FF0000"/>
                </a:solidFill>
              </a:rPr>
              <a:t>หรือ เท็จ</a:t>
            </a:r>
          </a:p>
          <a:p>
            <a:r>
              <a:rPr lang="en-US" dirty="0">
                <a:solidFill>
                  <a:srgbClr val="00B050"/>
                </a:solidFill>
              </a:rPr>
              <a:t>T </a:t>
            </a:r>
            <a:r>
              <a:rPr lang="th-TH" dirty="0">
                <a:solidFill>
                  <a:srgbClr val="00B050"/>
                </a:solidFill>
              </a:rPr>
              <a:t>คือ </a:t>
            </a:r>
            <a:r>
              <a:rPr lang="en-US" dirty="0">
                <a:solidFill>
                  <a:srgbClr val="00B050"/>
                </a:solidFill>
              </a:rPr>
              <a:t>True </a:t>
            </a:r>
            <a:r>
              <a:rPr lang="th-TH" dirty="0">
                <a:solidFill>
                  <a:srgbClr val="00B050"/>
                </a:solidFill>
              </a:rPr>
              <a:t>หรือ จริง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41372"/>
              </p:ext>
            </p:extLst>
          </p:nvPr>
        </p:nvGraphicFramePr>
        <p:xfrm>
          <a:off x="263858" y="1982179"/>
          <a:ext cx="6600060" cy="3240360"/>
        </p:xfrm>
        <a:graphic>
          <a:graphicData uri="http://schemas.openxmlformats.org/drawingml/2006/table">
            <a:tbl>
              <a:tblPr firstRow="1" bandRow="1"/>
              <a:tblGrid>
                <a:gridCol w="110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p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q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p</a:t>
                      </a:r>
                      <a:r>
                        <a:rPr kumimoji="0" lang="th-TH" alt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∧</a:t>
                      </a:r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p</a:t>
                      </a:r>
                      <a:r>
                        <a:rPr kumimoji="0" lang="en-US" altLang="th-TH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∨</a:t>
                      </a:r>
                      <a:r>
                        <a:rPr lang="en-US" sz="2800" dirty="0" err="1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q</a:t>
                      </a:r>
                      <a:endParaRPr lang="en-US" sz="2800" dirty="0">
                        <a:latin typeface="Layiji MaHaNiYom V1.61" panose="02000000000000000000" pitchFamily="2" charset="0"/>
                        <a:cs typeface="Layiji MaHaNiYom V1.61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p</a:t>
                      </a:r>
                      <a:r>
                        <a:rPr kumimoji="0" lang="en-US" altLang="th-TH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→</a:t>
                      </a:r>
                      <a:r>
                        <a:rPr lang="en-US" sz="2800" dirty="0" err="1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q</a:t>
                      </a:r>
                      <a:endParaRPr lang="en-US" sz="2800" dirty="0">
                        <a:latin typeface="Layiji MaHaNiYom V1.61" panose="02000000000000000000" pitchFamily="2" charset="0"/>
                        <a:cs typeface="Layiji MaHaNiYom V1.61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p</a:t>
                      </a:r>
                      <a:r>
                        <a:rPr kumimoji="0" lang="en-US" altLang="th-TH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↔</a:t>
                      </a:r>
                      <a:r>
                        <a:rPr lang="en-US" sz="2800" dirty="0" err="1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q</a:t>
                      </a:r>
                      <a:endParaRPr lang="en-US" sz="2800" dirty="0">
                        <a:latin typeface="Layiji MaHaNiYom V1.61" panose="02000000000000000000" pitchFamily="2" charset="0"/>
                        <a:cs typeface="Layiji MaHaNiYom V1.61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23249"/>
              </p:ext>
            </p:extLst>
          </p:nvPr>
        </p:nvGraphicFramePr>
        <p:xfrm>
          <a:off x="7236296" y="1996606"/>
          <a:ext cx="1656184" cy="1978630"/>
        </p:xfrm>
        <a:graphic>
          <a:graphicData uri="http://schemas.openxmlformats.org/drawingml/2006/table">
            <a:tbl>
              <a:tblPr firstRow="1" bandRow="1"/>
              <a:tblGrid>
                <a:gridCol w="82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2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~p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3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Layiji MaHaNiYom V1.61" panose="02000000000000000000" pitchFamily="2" charset="0"/>
                          <a:cs typeface="Layiji MaHaNiYom V1.61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29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9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หัวข้อเรื่อง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ความหมายของการคิด</a:t>
            </a:r>
          </a:p>
          <a:p>
            <a:r>
              <a:rPr lang="th-TH" dirty="0"/>
              <a:t>ความสำคัญและรูปแบบของการคิด</a:t>
            </a:r>
          </a:p>
          <a:p>
            <a:r>
              <a:rPr lang="th-TH" dirty="0"/>
              <a:t>การคิดเชิงตรรกะคืออะไร</a:t>
            </a:r>
          </a:p>
          <a:p>
            <a:r>
              <a:rPr lang="th-TH" dirty="0"/>
              <a:t>ทำไมต้องคิดและแก้ปัญหาอย่างมีตรรกะ</a:t>
            </a:r>
          </a:p>
          <a:p>
            <a:r>
              <a:rPr lang="th-TH" dirty="0"/>
              <a:t>คิดแบบไหนไม่มีตรรกะ</a:t>
            </a:r>
          </a:p>
          <a:p>
            <a:r>
              <a:rPr lang="th-TH" dirty="0"/>
              <a:t>ตัวอย่าง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9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h-TH" dirty="0"/>
                  <a:t>กำหนดให้</a:t>
                </a:r>
              </a:p>
              <a:p>
                <a:pPr lvl="1"/>
                <a:r>
                  <a:rPr lang="en-US" dirty="0"/>
                  <a:t>r</a:t>
                </a:r>
                <a:r>
                  <a:rPr lang="th-TH" dirty="0"/>
                  <a:t> แทนประพจน์ “2 เป็นจำนวนคู่”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th-TH" dirty="0"/>
                  <a:t> แทนประพจน์ “2 เป็นจำนวนเต็ม”</a:t>
                </a:r>
              </a:p>
              <a:p>
                <a:r>
                  <a:rPr lang="th-TH" dirty="0"/>
                  <a:t>จงหา </a:t>
                </a:r>
                <a:r>
                  <a:rPr lang="en-US" dirty="0"/>
                  <a:t>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 (</a:t>
                </a:r>
                <a:r>
                  <a:rPr lang="th-TH" dirty="0"/>
                  <a:t>ถ้า 2 เป็นจำนวนคู่แล้ว 2 จะเป็นจำนวนเต็ม)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24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30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87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90979"/>
                <a:ext cx="7886700" cy="3954463"/>
              </a:xfrm>
            </p:spPr>
            <p:txBody>
              <a:bodyPr/>
              <a:lstStyle/>
              <a:p>
                <a:r>
                  <a:rPr lang="en-US" dirty="0"/>
                  <a:t>r</a:t>
                </a:r>
                <a:r>
                  <a:rPr lang="th-TH" dirty="0"/>
                  <a:t> แทนประพจน์ “2 เป็นจำนวนคู่”		</a:t>
                </a:r>
                <a:r>
                  <a:rPr lang="en-US" dirty="0"/>
                  <a:t>r</a:t>
                </a:r>
                <a:r>
                  <a:rPr lang="th-TH" dirty="0"/>
                  <a:t> มีค่าเป็น</a:t>
                </a:r>
                <a:r>
                  <a:rPr lang="th-TH" dirty="0">
                    <a:solidFill>
                      <a:srgbClr val="00B050"/>
                    </a:solidFill>
                  </a:rPr>
                  <a:t>จริง</a:t>
                </a:r>
              </a:p>
              <a:p>
                <a:r>
                  <a:rPr lang="en-US" dirty="0"/>
                  <a:t>t</a:t>
                </a:r>
                <a:r>
                  <a:rPr lang="th-TH" dirty="0"/>
                  <a:t> แทนประพจน์ “2 เป็นจำนวนเต็ม”	</a:t>
                </a:r>
                <a:r>
                  <a:rPr lang="en-US" dirty="0"/>
                  <a:t>t</a:t>
                </a:r>
                <a:r>
                  <a:rPr lang="th-TH" dirty="0"/>
                  <a:t> มีค่าเป็น</a:t>
                </a:r>
                <a:r>
                  <a:rPr lang="th-TH" dirty="0">
                    <a:solidFill>
                      <a:srgbClr val="00B050"/>
                    </a:solidFill>
                  </a:rPr>
                  <a:t>จริง</a:t>
                </a:r>
                <a:endParaRPr lang="th-TH" dirty="0"/>
              </a:p>
              <a:p>
                <a:pPr marL="0" indent="0">
                  <a:buNone/>
                </a:pPr>
                <a:endParaRPr lang="th-TH" dirty="0"/>
              </a:p>
              <a:p>
                <a:pPr marL="0" indent="0">
                  <a:buNone/>
                </a:pPr>
                <a:r>
                  <a:rPr lang="th-TH" dirty="0"/>
                  <a:t>ดังนั้น </a:t>
                </a:r>
                <a:r>
                  <a:rPr lang="en-US" dirty="0"/>
                  <a:t>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 </a:t>
                </a:r>
                <a:r>
                  <a:rPr lang="th-TH" dirty="0"/>
                  <a:t>จึงเป็น </a:t>
                </a:r>
                <a:r>
                  <a:rPr lang="th-TH" dirty="0">
                    <a:solidFill>
                      <a:srgbClr val="00B050"/>
                    </a:solidFill>
                  </a:rPr>
                  <a:t>จริง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th-T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h-TH" dirty="0"/>
                  <a:t> </a:t>
                </a:r>
                <a:r>
                  <a:rPr lang="th-TH" dirty="0">
                    <a:solidFill>
                      <a:srgbClr val="00B050"/>
                    </a:solidFill>
                  </a:rPr>
                  <a:t>จริง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90979"/>
                <a:ext cx="7886700" cy="3954463"/>
              </a:xfrm>
              <a:blipFill>
                <a:blip r:embed="rId2"/>
                <a:stretch>
                  <a:fillRect l="-1546" t="-324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31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33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ทดสอบ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ถ้า </a:t>
            </a:r>
            <a:r>
              <a:rPr lang="en-US" dirty="0"/>
              <a:t>a= 2+3 &gt; 1 </a:t>
            </a:r>
            <a:r>
              <a:rPr lang="th-TH" dirty="0"/>
              <a:t>แล้ว </a:t>
            </a:r>
            <a:r>
              <a:rPr lang="en-US" dirty="0"/>
              <a:t>b= 2 &gt;-1  </a:t>
            </a:r>
          </a:p>
          <a:p>
            <a:r>
              <a:rPr lang="th-TH" dirty="0"/>
              <a:t>ถ้า </a:t>
            </a:r>
            <a:r>
              <a:rPr lang="en-US" dirty="0"/>
              <a:t>a= 2+3 &gt; 1 </a:t>
            </a:r>
            <a:r>
              <a:rPr lang="th-TH" dirty="0"/>
              <a:t>แล้ว </a:t>
            </a:r>
            <a:r>
              <a:rPr lang="en-US" dirty="0"/>
              <a:t>b= 2 &gt; 3</a:t>
            </a:r>
          </a:p>
          <a:p>
            <a:endParaRPr lang="en-US" dirty="0"/>
          </a:p>
          <a:p>
            <a:r>
              <a:rPr lang="th-TH" dirty="0"/>
              <a:t>ถ้า </a:t>
            </a:r>
            <a:r>
              <a:rPr lang="en-US" dirty="0"/>
              <a:t>a=</a:t>
            </a:r>
            <a:r>
              <a:rPr lang="th-TH" dirty="0"/>
              <a:t>ดวงอาทิตย์ขึ้นทางทิศตะวันออก แล้ว </a:t>
            </a:r>
            <a:r>
              <a:rPr lang="en-US" dirty="0"/>
              <a:t>b= 3&gt;4 </a:t>
            </a:r>
          </a:p>
          <a:p>
            <a:r>
              <a:rPr lang="th-TH" dirty="0"/>
              <a:t>ถ้า </a:t>
            </a:r>
            <a:r>
              <a:rPr lang="en-US" dirty="0"/>
              <a:t>a=</a:t>
            </a:r>
            <a:r>
              <a:rPr lang="th-TH" dirty="0"/>
              <a:t>กรุงเทพอยู่ทางภาคใต้ของประเทศไทย แล้ว </a:t>
            </a:r>
            <a:r>
              <a:rPr lang="en-US" dirty="0"/>
              <a:t>b=2+3&gt;1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(</a:t>
            </a:r>
            <a:r>
              <a:rPr lang="en-US" dirty="0" err="1"/>
              <a:t>a→b</a:t>
            </a:r>
            <a:r>
              <a:rPr lang="en-US" dirty="0"/>
              <a:t> = T or F)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92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ร้านนมแห่งหนึ่ง มีโปรโมชั่นพิเศษ นิสิตสามารถนำขวดนมเปล่า 3 ขวด มาแลกนมขวดใหม่ไปดื่มได้ 1 ขวดทันที ถ้านิสิตมีเงินจำนวนจำกัดสามารถซื้อนมได้เพียง 9 ขวดเท่านั้น ถามว่านิสิตจะได้ดื่มนมทั้งหมดกี่ขวด (รวมที่นำไปแลกฟรีด้วย)</a:t>
            </a:r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33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95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28" y="1052736"/>
            <a:ext cx="814096" cy="1280182"/>
          </a:xfrm>
          <a:prstGeom prst="rect">
            <a:avLst/>
          </a:prstGeom>
        </p:spPr>
      </p:pic>
      <p:sp>
        <p:nvSpPr>
          <p:cNvPr id="3" name="ตัวแทนข้อความ 2"/>
          <p:cNvSpPr txBox="1">
            <a:spLocks/>
          </p:cNvSpPr>
          <p:nvPr/>
        </p:nvSpPr>
        <p:spPr>
          <a:xfrm>
            <a:off x="592909" y="1871228"/>
            <a:ext cx="360040" cy="5886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</a:t>
            </a:r>
            <a:endParaRPr lang="en-US" sz="24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6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15882" y="2216694"/>
            <a:ext cx="729388" cy="65587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IrisUPC" panose="020B0604020202020204" pitchFamily="34" charset="-34"/>
                <a:ea typeface="+mj-ea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ซื้อ</a:t>
            </a:r>
            <a:r>
              <a:rPr lang="th-TH" sz="1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24" y="1052736"/>
            <a:ext cx="814096" cy="1280182"/>
          </a:xfrm>
          <a:prstGeom prst="rect">
            <a:avLst/>
          </a:prstGeom>
        </p:spPr>
      </p:pic>
      <p:sp>
        <p:nvSpPr>
          <p:cNvPr id="6" name="ตัวแทนข้อความ 2"/>
          <p:cNvSpPr txBox="1">
            <a:spLocks/>
          </p:cNvSpPr>
          <p:nvPr/>
        </p:nvSpPr>
        <p:spPr>
          <a:xfrm>
            <a:off x="1407005" y="1871228"/>
            <a:ext cx="360040" cy="5886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</a:t>
            </a:r>
            <a:endParaRPr lang="en-US" sz="24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6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179978" y="2216694"/>
            <a:ext cx="729388" cy="65587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IrisUPC" panose="020B0604020202020204" pitchFamily="34" charset="-34"/>
                <a:ea typeface="+mj-ea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ซื้อ</a:t>
            </a:r>
            <a:r>
              <a:rPr lang="th-TH" sz="1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52736"/>
            <a:ext cx="814096" cy="1280182"/>
          </a:xfrm>
          <a:prstGeom prst="rect">
            <a:avLst/>
          </a:prstGeom>
        </p:spPr>
      </p:pic>
      <p:sp>
        <p:nvSpPr>
          <p:cNvPr id="9" name="ตัวแทนข้อความ 2"/>
          <p:cNvSpPr txBox="1">
            <a:spLocks/>
          </p:cNvSpPr>
          <p:nvPr/>
        </p:nvSpPr>
        <p:spPr>
          <a:xfrm>
            <a:off x="2218592" y="1871228"/>
            <a:ext cx="360040" cy="5886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</a:t>
            </a:r>
            <a:endParaRPr lang="en-US" sz="24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6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1950058" y="2216694"/>
            <a:ext cx="729388" cy="65587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IrisUPC" panose="020B0604020202020204" pitchFamily="34" charset="-34"/>
                <a:ea typeface="+mj-ea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ซื้อ</a:t>
            </a:r>
            <a:r>
              <a:rPr lang="th-TH" sz="1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24" y="2977324"/>
            <a:ext cx="814096" cy="1280182"/>
          </a:xfrm>
          <a:prstGeom prst="rect">
            <a:avLst/>
          </a:prstGeom>
        </p:spPr>
      </p:pic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1179978" y="4141282"/>
            <a:ext cx="727726" cy="65587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IrisUPC" panose="020B0604020202020204" pitchFamily="34" charset="-34"/>
                <a:ea typeface="+mj-ea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th-TH" sz="2800" dirty="0">
                <a:solidFill>
                  <a:srgbClr val="FF5050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ฟรี 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856" y="1052736"/>
            <a:ext cx="814096" cy="1280182"/>
          </a:xfrm>
          <a:prstGeom prst="rect">
            <a:avLst/>
          </a:prstGeom>
        </p:spPr>
      </p:pic>
      <p:sp>
        <p:nvSpPr>
          <p:cNvPr id="14" name="ตัวแทนข้อความ 2"/>
          <p:cNvSpPr txBox="1">
            <a:spLocks/>
          </p:cNvSpPr>
          <p:nvPr/>
        </p:nvSpPr>
        <p:spPr>
          <a:xfrm>
            <a:off x="3595237" y="1871228"/>
            <a:ext cx="360040" cy="5886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</a:t>
            </a:r>
            <a:endParaRPr lang="en-US" sz="24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6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3418210" y="2216694"/>
            <a:ext cx="729388" cy="65587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IrisUPC" panose="020B0604020202020204" pitchFamily="34" charset="-34"/>
                <a:ea typeface="+mj-ea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ซื้อ</a:t>
            </a:r>
            <a:r>
              <a:rPr lang="th-TH" sz="1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052736"/>
            <a:ext cx="814096" cy="1280182"/>
          </a:xfrm>
          <a:prstGeom prst="rect">
            <a:avLst/>
          </a:prstGeom>
        </p:spPr>
      </p:pic>
      <p:sp>
        <p:nvSpPr>
          <p:cNvPr id="17" name="ตัวแทนข้อความ 2"/>
          <p:cNvSpPr txBox="1">
            <a:spLocks/>
          </p:cNvSpPr>
          <p:nvPr/>
        </p:nvSpPr>
        <p:spPr>
          <a:xfrm>
            <a:off x="4409333" y="1871228"/>
            <a:ext cx="360040" cy="5886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</a:t>
            </a:r>
            <a:endParaRPr lang="en-US" sz="24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6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8" name="ชื่อเรื่อง 1"/>
          <p:cNvSpPr txBox="1">
            <a:spLocks/>
          </p:cNvSpPr>
          <p:nvPr/>
        </p:nvSpPr>
        <p:spPr>
          <a:xfrm>
            <a:off x="4182306" y="2216694"/>
            <a:ext cx="729388" cy="65587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IrisUPC" panose="020B0604020202020204" pitchFamily="34" charset="-34"/>
                <a:ea typeface="+mj-ea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ซื้อ</a:t>
            </a:r>
            <a:r>
              <a:rPr lang="th-TH" sz="1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032" y="1052736"/>
            <a:ext cx="814096" cy="1280182"/>
          </a:xfrm>
          <a:prstGeom prst="rect">
            <a:avLst/>
          </a:prstGeom>
        </p:spPr>
      </p:pic>
      <p:sp>
        <p:nvSpPr>
          <p:cNvPr id="20" name="ตัวแทนข้อความ 2"/>
          <p:cNvSpPr txBox="1">
            <a:spLocks/>
          </p:cNvSpPr>
          <p:nvPr/>
        </p:nvSpPr>
        <p:spPr>
          <a:xfrm>
            <a:off x="5220920" y="1871228"/>
            <a:ext cx="360040" cy="5886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6</a:t>
            </a:r>
            <a:endParaRPr lang="en-US" sz="24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6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1" name="ชื่อเรื่อง 1"/>
          <p:cNvSpPr txBox="1">
            <a:spLocks/>
          </p:cNvSpPr>
          <p:nvPr/>
        </p:nvSpPr>
        <p:spPr>
          <a:xfrm>
            <a:off x="4952386" y="2216694"/>
            <a:ext cx="729388" cy="65587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IrisUPC" panose="020B0604020202020204" pitchFamily="34" charset="-34"/>
                <a:ea typeface="+mj-ea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ซื้อ</a:t>
            </a:r>
            <a:r>
              <a:rPr lang="th-TH" sz="1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977324"/>
            <a:ext cx="814096" cy="1280182"/>
          </a:xfrm>
          <a:prstGeom prst="rect">
            <a:avLst/>
          </a:prstGeom>
        </p:spPr>
      </p:pic>
      <p:sp>
        <p:nvSpPr>
          <p:cNvPr id="23" name="ชื่อเรื่อง 1"/>
          <p:cNvSpPr txBox="1">
            <a:spLocks/>
          </p:cNvSpPr>
          <p:nvPr/>
        </p:nvSpPr>
        <p:spPr>
          <a:xfrm>
            <a:off x="4182306" y="4141282"/>
            <a:ext cx="729388" cy="65587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IrisUPC" panose="020B0604020202020204" pitchFamily="34" charset="-34"/>
                <a:ea typeface="+mj-ea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th-TH" sz="2800" dirty="0">
                <a:solidFill>
                  <a:srgbClr val="FF5050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ฟรี 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216" y="1052736"/>
            <a:ext cx="814096" cy="1280182"/>
          </a:xfrm>
          <a:prstGeom prst="rect">
            <a:avLst/>
          </a:prstGeom>
        </p:spPr>
      </p:pic>
      <p:sp>
        <p:nvSpPr>
          <p:cNvPr id="25" name="ตัวแทนข้อความ 2"/>
          <p:cNvSpPr txBox="1">
            <a:spLocks/>
          </p:cNvSpPr>
          <p:nvPr/>
        </p:nvSpPr>
        <p:spPr>
          <a:xfrm>
            <a:off x="6804248" y="1871228"/>
            <a:ext cx="360040" cy="5886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7</a:t>
            </a:r>
            <a:endParaRPr lang="en-US" sz="24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6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6" name="ชื่อเรื่อง 1"/>
          <p:cNvSpPr txBox="1">
            <a:spLocks/>
          </p:cNvSpPr>
          <p:nvPr/>
        </p:nvSpPr>
        <p:spPr>
          <a:xfrm>
            <a:off x="6608570" y="2216694"/>
            <a:ext cx="729388" cy="65587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IrisUPC" panose="020B0604020202020204" pitchFamily="34" charset="-34"/>
                <a:ea typeface="+mj-ea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ซื้อ</a:t>
            </a:r>
            <a:r>
              <a:rPr lang="th-TH" sz="1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7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312" y="1052736"/>
            <a:ext cx="814096" cy="1280182"/>
          </a:xfrm>
          <a:prstGeom prst="rect">
            <a:avLst/>
          </a:prstGeom>
        </p:spPr>
      </p:pic>
      <p:sp>
        <p:nvSpPr>
          <p:cNvPr id="28" name="ตัวแทนข้อความ 2"/>
          <p:cNvSpPr txBox="1">
            <a:spLocks/>
          </p:cNvSpPr>
          <p:nvPr/>
        </p:nvSpPr>
        <p:spPr>
          <a:xfrm>
            <a:off x="7599693" y="1871228"/>
            <a:ext cx="360040" cy="5886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8</a:t>
            </a:r>
            <a:endParaRPr lang="en-US" sz="24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6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9" name="ชื่อเรื่อง 1"/>
          <p:cNvSpPr txBox="1">
            <a:spLocks/>
          </p:cNvSpPr>
          <p:nvPr/>
        </p:nvSpPr>
        <p:spPr>
          <a:xfrm>
            <a:off x="7372666" y="2216694"/>
            <a:ext cx="729388" cy="65587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IrisUPC" panose="020B0604020202020204" pitchFamily="34" charset="-34"/>
                <a:ea typeface="+mj-ea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ซื้อ</a:t>
            </a:r>
            <a:r>
              <a:rPr lang="th-TH" sz="1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052736"/>
            <a:ext cx="814096" cy="1280182"/>
          </a:xfrm>
          <a:prstGeom prst="rect">
            <a:avLst/>
          </a:prstGeom>
        </p:spPr>
      </p:pic>
      <p:sp>
        <p:nvSpPr>
          <p:cNvPr id="31" name="ตัวแทนข้อความ 2"/>
          <p:cNvSpPr txBox="1">
            <a:spLocks/>
          </p:cNvSpPr>
          <p:nvPr/>
        </p:nvSpPr>
        <p:spPr>
          <a:xfrm>
            <a:off x="8411280" y="1871228"/>
            <a:ext cx="360040" cy="5886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9</a:t>
            </a:r>
            <a:endParaRPr lang="en-US" sz="24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6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2" name="ชื่อเรื่อง 1"/>
          <p:cNvSpPr txBox="1">
            <a:spLocks/>
          </p:cNvSpPr>
          <p:nvPr/>
        </p:nvSpPr>
        <p:spPr>
          <a:xfrm>
            <a:off x="8142746" y="2216694"/>
            <a:ext cx="729388" cy="65587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IrisUPC" panose="020B0604020202020204" pitchFamily="34" charset="-34"/>
                <a:ea typeface="+mj-ea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ซื้อ</a:t>
            </a:r>
            <a:r>
              <a:rPr lang="th-TH" sz="1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r>
              <a:rPr lang="th-TH" sz="28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9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312" y="2977324"/>
            <a:ext cx="814096" cy="1280182"/>
          </a:xfrm>
          <a:prstGeom prst="rect">
            <a:avLst/>
          </a:prstGeom>
        </p:spPr>
      </p:pic>
      <p:sp>
        <p:nvSpPr>
          <p:cNvPr id="34" name="ชื่อเรื่อง 1"/>
          <p:cNvSpPr txBox="1">
            <a:spLocks/>
          </p:cNvSpPr>
          <p:nvPr/>
        </p:nvSpPr>
        <p:spPr>
          <a:xfrm>
            <a:off x="7372666" y="4141282"/>
            <a:ext cx="729388" cy="65587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IrisUPC" panose="020B0604020202020204" pitchFamily="34" charset="-34"/>
                <a:ea typeface="+mj-ea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th-TH" sz="2800" dirty="0">
                <a:solidFill>
                  <a:srgbClr val="FF5050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ฟรี 3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4849532"/>
            <a:ext cx="814096" cy="1280182"/>
          </a:xfrm>
          <a:prstGeom prst="rect">
            <a:avLst/>
          </a:prstGeom>
        </p:spPr>
      </p:pic>
      <p:sp>
        <p:nvSpPr>
          <p:cNvPr id="36" name="ชื่อเรื่อง 1"/>
          <p:cNvSpPr txBox="1">
            <a:spLocks/>
          </p:cNvSpPr>
          <p:nvPr/>
        </p:nvSpPr>
        <p:spPr>
          <a:xfrm>
            <a:off x="4182306" y="6013490"/>
            <a:ext cx="729388" cy="65587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IrisUPC" panose="020B0604020202020204" pitchFamily="34" charset="-34"/>
                <a:ea typeface="+mj-ea"/>
                <a:cs typeface="IrisUPC" panose="020B0604020202020204" pitchFamily="34" charset="-34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th-TH" sz="2800" dirty="0">
                <a:solidFill>
                  <a:srgbClr val="FF5050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ฟรี 4</a:t>
            </a:r>
          </a:p>
        </p:txBody>
      </p:sp>
      <p:sp>
        <p:nvSpPr>
          <p:cNvPr id="37" name="ตัวแทนข้อความ 2"/>
          <p:cNvSpPr txBox="1">
            <a:spLocks/>
          </p:cNvSpPr>
          <p:nvPr/>
        </p:nvSpPr>
        <p:spPr>
          <a:xfrm>
            <a:off x="1356205" y="3786352"/>
            <a:ext cx="500699" cy="5886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10</a:t>
            </a:r>
            <a:endParaRPr lang="en-US" sz="2400" dirty="0">
              <a:solidFill>
                <a:srgbClr val="FFC000"/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600" dirty="0">
              <a:solidFill>
                <a:schemeClr val="tx1">
                  <a:lumMod val="50000"/>
                  <a:lumOff val="50000"/>
                </a:schemeClr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8" name="ตัวแทนข้อความ 2"/>
          <p:cNvSpPr txBox="1">
            <a:spLocks/>
          </p:cNvSpPr>
          <p:nvPr/>
        </p:nvSpPr>
        <p:spPr>
          <a:xfrm>
            <a:off x="4359333" y="3773652"/>
            <a:ext cx="500699" cy="5886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11</a:t>
            </a:r>
            <a:endParaRPr lang="en-US" sz="2400" dirty="0">
              <a:solidFill>
                <a:srgbClr val="FFC000"/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600" dirty="0">
              <a:solidFill>
                <a:schemeClr val="tx1">
                  <a:lumMod val="50000"/>
                  <a:lumOff val="50000"/>
                </a:schemeClr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39" name="ตัวแทนข้อความ 2"/>
          <p:cNvSpPr txBox="1">
            <a:spLocks/>
          </p:cNvSpPr>
          <p:nvPr/>
        </p:nvSpPr>
        <p:spPr>
          <a:xfrm>
            <a:off x="7542063" y="3786352"/>
            <a:ext cx="500699" cy="5886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12</a:t>
            </a:r>
            <a:endParaRPr lang="en-US" sz="2400" dirty="0">
              <a:solidFill>
                <a:srgbClr val="FFC000"/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600" dirty="0">
              <a:solidFill>
                <a:schemeClr val="tx1">
                  <a:lumMod val="50000"/>
                  <a:lumOff val="50000"/>
                </a:schemeClr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40" name="ตัวแทนข้อความ 2"/>
          <p:cNvSpPr txBox="1">
            <a:spLocks/>
          </p:cNvSpPr>
          <p:nvPr/>
        </p:nvSpPr>
        <p:spPr>
          <a:xfrm>
            <a:off x="4359333" y="5666803"/>
            <a:ext cx="500699" cy="5886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risUPC" panose="020B0604020202020204" pitchFamily="34" charset="-34"/>
                <a:ea typeface="+mn-ea"/>
                <a:cs typeface="IrisUPC" panose="020B0604020202020204" pitchFamily="34" charset="-34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13</a:t>
            </a:r>
            <a:endParaRPr lang="en-US" sz="2400" dirty="0">
              <a:solidFill>
                <a:srgbClr val="FFC000"/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600" dirty="0">
              <a:solidFill>
                <a:schemeClr val="tx1">
                  <a:lumMod val="50000"/>
                  <a:lumOff val="50000"/>
                </a:schemeClr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cxnSp>
        <p:nvCxnSpPr>
          <p:cNvPr id="41" name="Straight Connector 40"/>
          <p:cNvCxnSpPr>
            <a:stCxn id="4" idx="2"/>
            <a:endCxn id="10" idx="2"/>
          </p:cNvCxnSpPr>
          <p:nvPr/>
        </p:nvCxnSpPr>
        <p:spPr>
          <a:xfrm>
            <a:off x="780576" y="2872564"/>
            <a:ext cx="153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" idx="2"/>
          </p:cNvCxnSpPr>
          <p:nvPr/>
        </p:nvCxnSpPr>
        <p:spPr>
          <a:xfrm flipH="1" flipV="1">
            <a:off x="755576" y="2780928"/>
            <a:ext cx="25000" cy="9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2"/>
          </p:cNvCxnSpPr>
          <p:nvPr/>
        </p:nvCxnSpPr>
        <p:spPr>
          <a:xfrm flipV="1">
            <a:off x="2314752" y="2780928"/>
            <a:ext cx="25000" cy="9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1" idx="0"/>
          </p:cNvCxnSpPr>
          <p:nvPr/>
        </p:nvCxnSpPr>
        <p:spPr>
          <a:xfrm flipH="1">
            <a:off x="1544672" y="2780928"/>
            <a:ext cx="2992" cy="196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92882" y="2872564"/>
            <a:ext cx="153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3767882" y="2780928"/>
            <a:ext cx="25000" cy="9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327058" y="2780928"/>
            <a:ext cx="25000" cy="9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556978" y="2780928"/>
            <a:ext cx="2992" cy="196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20272" y="2872564"/>
            <a:ext cx="153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995272" y="2780928"/>
            <a:ext cx="25000" cy="9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554448" y="2780928"/>
            <a:ext cx="25000" cy="9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784368" y="2780928"/>
            <a:ext cx="2992" cy="196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2"/>
            <a:endCxn id="34" idx="2"/>
          </p:cNvCxnSpPr>
          <p:nvPr/>
        </p:nvCxnSpPr>
        <p:spPr>
          <a:xfrm>
            <a:off x="1543841" y="4797152"/>
            <a:ext cx="6193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2" idx="2"/>
          </p:cNvCxnSpPr>
          <p:nvPr/>
        </p:nvCxnSpPr>
        <p:spPr>
          <a:xfrm flipV="1">
            <a:off x="1543841" y="4653136"/>
            <a:ext cx="831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4" idx="2"/>
          </p:cNvCxnSpPr>
          <p:nvPr/>
        </p:nvCxnSpPr>
        <p:spPr>
          <a:xfrm flipV="1">
            <a:off x="7737360" y="465313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5" idx="0"/>
          </p:cNvCxnSpPr>
          <p:nvPr/>
        </p:nvCxnSpPr>
        <p:spPr>
          <a:xfrm flipV="1">
            <a:off x="4547000" y="4653136"/>
            <a:ext cx="9978" cy="196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34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9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3558"/>
            <a:ext cx="7886700" cy="3954463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ดังนั้น นิสิตจะได้ดื่มนมทั้งหมด 13 ขวด โดยจำนวนขวดทั้งหมด มาจาก</a:t>
            </a:r>
          </a:p>
          <a:p>
            <a:r>
              <a:rPr lang="th-TH" dirty="0"/>
              <a:t>การซื้อ 9 ขวด</a:t>
            </a:r>
          </a:p>
          <a:p>
            <a:r>
              <a:rPr lang="th-TH" dirty="0"/>
              <a:t>แลกฟรี 4 ขวด</a:t>
            </a:r>
          </a:p>
          <a:p>
            <a:pPr marL="0" indent="0">
              <a:buNone/>
            </a:pPr>
            <a:r>
              <a:rPr lang="th-TH" dirty="0"/>
              <a:t>สรุปได้ว่า</a:t>
            </a:r>
          </a:p>
          <a:p>
            <a:r>
              <a:rPr lang="th-TH" dirty="0"/>
              <a:t>นิสิตซื้อนม 9 ขวด และนิสิตและนมฟรี 4 ขวด	เป็น</a:t>
            </a:r>
            <a:r>
              <a:rPr lang="th-TH" dirty="0">
                <a:solidFill>
                  <a:srgbClr val="FF0000"/>
                </a:solidFill>
              </a:rPr>
              <a:t>เหตุ</a:t>
            </a:r>
          </a:p>
          <a:p>
            <a:r>
              <a:rPr lang="th-TH" dirty="0"/>
              <a:t>นิสิตได้ดื่มนมทั้งหมด 13 ขวด			เป็น</a:t>
            </a:r>
            <a:r>
              <a:rPr lang="th-TH" dirty="0">
                <a:solidFill>
                  <a:srgbClr val="FF0000"/>
                </a:solidFill>
              </a:rPr>
              <a:t>ผล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35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28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กำหนดให้มีบุคคล 3 คน คือ ตำรวจ โจร และประชาชน โดยบุคคลทั้ง 3 มีการกระทำที่แตกต่างกัน ดังนี้</a:t>
            </a:r>
          </a:p>
          <a:p>
            <a:r>
              <a:rPr lang="th-TH" dirty="0"/>
              <a:t>ตำรวจ		จะพูดความจริงเสมอ</a:t>
            </a:r>
          </a:p>
          <a:p>
            <a:r>
              <a:rPr lang="th-TH" dirty="0"/>
              <a:t>โจร		จะพูดโกหกเสมอ</a:t>
            </a:r>
          </a:p>
          <a:p>
            <a:r>
              <a:rPr lang="th-TH" dirty="0"/>
              <a:t>ประชาชน	จะพูดความจริงบ้าง พูดโกหกบ้าง</a:t>
            </a:r>
          </a:p>
          <a:p>
            <a:pPr marL="0" indent="0">
              <a:buNone/>
            </a:pPr>
            <a:r>
              <a:rPr lang="th-TH" dirty="0"/>
              <a:t>ถ้ามีข้อมูลการสนทนาดังต่อไปนี้ ถามนิสิตว่า บุคคลใดเป็นโจร</a:t>
            </a:r>
            <a:r>
              <a:rPr lang="en-US" dirty="0"/>
              <a:t> ?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36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42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459" y="2186681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ผมไม่ใช่โจร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8809" y="2204317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ผมไม่ใช่ตำรวจ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2204317"/>
            <a:ext cx="265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ผมไม่ใช่ประชาชน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17" y="2846635"/>
            <a:ext cx="2714625" cy="275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544" y="2982069"/>
            <a:ext cx="2714625" cy="275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844" y="3096178"/>
            <a:ext cx="2582000" cy="27740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37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2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: </a:t>
            </a:r>
            <a:r>
              <a:rPr lang="th-TH" dirty="0"/>
              <a:t>“ผมไม่ใช่ตำรวจ”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102" y="2222499"/>
            <a:ext cx="4791248" cy="3954463"/>
          </a:xfrm>
        </p:spPr>
        <p:txBody>
          <a:bodyPr/>
          <a:lstStyle/>
          <a:p>
            <a:r>
              <a:rPr lang="th-TH" dirty="0"/>
              <a:t>ตำรวจจะพูดความจริงเสมอ จึงไม่สามารถบอกว่าตนเองไม่ใช่ตำรวจไม่ได้</a:t>
            </a:r>
          </a:p>
          <a:p>
            <a:r>
              <a:rPr lang="th-TH" dirty="0"/>
              <a:t>โจรจะพูดโกหกเสมอ จะบอกว่าตนเองไม่ใช่ตำรวจไม่ได้</a:t>
            </a:r>
          </a:p>
          <a:p>
            <a:pPr marL="0" indent="0">
              <a:buNone/>
            </a:pPr>
            <a:r>
              <a:rPr lang="th-TH" dirty="0">
                <a:solidFill>
                  <a:srgbClr val="00B050"/>
                </a:solidFill>
              </a:rPr>
              <a:t>ดังนั้น </a:t>
            </a:r>
            <a:r>
              <a:rPr lang="en-US" dirty="0">
                <a:solidFill>
                  <a:srgbClr val="00B050"/>
                </a:solidFill>
              </a:rPr>
              <a:t>A </a:t>
            </a:r>
            <a:r>
              <a:rPr lang="th-TH" dirty="0">
                <a:solidFill>
                  <a:srgbClr val="00B050"/>
                </a:solidFill>
              </a:rPr>
              <a:t>จึงเป็นประชาชน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4372"/>
            <a:ext cx="4067944" cy="41250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38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55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: </a:t>
            </a:r>
            <a:r>
              <a:rPr lang="th-TH" dirty="0"/>
              <a:t>“ผมไม่ใช่ประชาชน”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102" y="2222499"/>
            <a:ext cx="4791248" cy="395446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th-TH" dirty="0"/>
              <a:t>เป็นประชาชนไปแล้ว </a:t>
            </a:r>
            <a:r>
              <a:rPr lang="en-US" dirty="0"/>
              <a:t>C </a:t>
            </a:r>
            <a:r>
              <a:rPr lang="th-TH" dirty="0"/>
              <a:t>จึงมีโอกาสเป็นโจร หรือตำรวจเท่านั้น</a:t>
            </a:r>
          </a:p>
          <a:p>
            <a:r>
              <a:rPr lang="th-TH" dirty="0"/>
              <a:t>โจรจะพูดโกหกเสมอ จึงไม่สามารถบอกว่าตนเองไม่ใช่ประชาชนไม่ได้ (เพราะจะถือว่าพูดความจริง)</a:t>
            </a:r>
          </a:p>
          <a:p>
            <a:r>
              <a:rPr lang="th-TH" dirty="0"/>
              <a:t>ตำรวจจะพูดความจริงเสมอ ตำรวจจึงสามารถบอกได้ว่าตนเองไม่ใช่ประชาชน</a:t>
            </a:r>
          </a:p>
          <a:p>
            <a:pPr marL="0" indent="0">
              <a:buNone/>
            </a:pPr>
            <a:r>
              <a:rPr lang="th-TH" dirty="0">
                <a:solidFill>
                  <a:srgbClr val="00B050"/>
                </a:solidFill>
              </a:rPr>
              <a:t>ดังนั้น </a:t>
            </a:r>
            <a:r>
              <a:rPr lang="en-US" dirty="0">
                <a:solidFill>
                  <a:srgbClr val="00B050"/>
                </a:solidFill>
              </a:rPr>
              <a:t>C </a:t>
            </a:r>
            <a:r>
              <a:rPr lang="th-TH" dirty="0">
                <a:solidFill>
                  <a:srgbClr val="00B050"/>
                </a:solidFill>
              </a:rPr>
              <a:t>จึงเป็นตำรวจ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52936"/>
            <a:ext cx="3613922" cy="38827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39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1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ความหมายของ “การคิด”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/>
              <a:t>“ คิด”   แปลว่า   ทำให้ปรากฏเป็นรูปหรือเป็นเรื่องขึ้นในหัวใจ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/>
              <a:t>“ คิด”   แปลว่า   ใคร่ครวญ  ไตร่ตรอง  คาดคะเน  คำนวณ  มุ่ง  จงใจ  ตั้งใจ  และนึก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/>
              <a:t>ที่มา </a:t>
            </a:r>
            <a:r>
              <a:rPr lang="en-US" sz="2400" dirty="0"/>
              <a:t>: </a:t>
            </a:r>
            <a:r>
              <a:rPr lang="th-TH" sz="2400" dirty="0"/>
              <a:t>พจนานุกรมฉบับราชบัณฑิตยสถาน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17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: </a:t>
            </a:r>
            <a:r>
              <a:rPr lang="th-TH" dirty="0"/>
              <a:t>“ผมไม่ใช่โจร”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102" y="2222499"/>
            <a:ext cx="4791248" cy="395446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th-TH" dirty="0"/>
              <a:t>เป็นประชาชนไปแล้ว และ</a:t>
            </a:r>
            <a:r>
              <a:rPr lang="en-US" dirty="0"/>
              <a:t> C </a:t>
            </a:r>
            <a:r>
              <a:rPr lang="th-TH" dirty="0"/>
              <a:t>เป็นตำรวจไปแล้ว </a:t>
            </a:r>
            <a:r>
              <a:rPr lang="en-US" dirty="0"/>
              <a:t>C </a:t>
            </a:r>
            <a:r>
              <a:rPr lang="th-TH" dirty="0"/>
              <a:t>จึงมีโอกาสเป็นโจรเท่านั้น</a:t>
            </a:r>
          </a:p>
          <a:p>
            <a:r>
              <a:rPr lang="th-TH" dirty="0"/>
              <a:t>โจรจะพูดโกหกเสมอ จึงสามารถบอกได้ว่าตนเองไม่ใช่โจร </a:t>
            </a:r>
          </a:p>
          <a:p>
            <a:pPr marL="0" indent="0">
              <a:buNone/>
            </a:pPr>
            <a:r>
              <a:rPr lang="th-TH" dirty="0">
                <a:solidFill>
                  <a:srgbClr val="00B050"/>
                </a:solidFill>
              </a:rPr>
              <a:t>ดังนั้น </a:t>
            </a:r>
            <a:r>
              <a:rPr lang="en-US" dirty="0">
                <a:solidFill>
                  <a:srgbClr val="00B050"/>
                </a:solidFill>
              </a:rPr>
              <a:t>B </a:t>
            </a:r>
            <a:r>
              <a:rPr lang="th-TH" dirty="0">
                <a:solidFill>
                  <a:srgbClr val="00B050"/>
                </a:solidFill>
              </a:rPr>
              <a:t>จึงเป็นโจร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" y="2453012"/>
            <a:ext cx="3672408" cy="37239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40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9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720833"/>
            <a:ext cx="2562152" cy="2752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65" y="2720834"/>
            <a:ext cx="2714625" cy="275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790" y="2816657"/>
            <a:ext cx="2714625" cy="275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695" y="2143039"/>
            <a:ext cx="21635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solidFill>
                  <a:srgbClr val="00B050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ประชาชน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3944" y="2142513"/>
            <a:ext cx="19882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solidFill>
                  <a:srgbClr val="00B050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ตำรวจ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1105" y="2143039"/>
            <a:ext cx="13399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solidFill>
                  <a:srgbClr val="00B050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โจร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41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15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ไม้เรียวเกม เป็นกีฬาประเพณีคณะครุศาสตร์-ศึกษาศาสตร์ เป็นการแข่งขันกีฬาเพื่อเชื่อมความสัมพันธ์ ของ นิสิต-นักศึกษา ในสายวิชาชีพครู 5 สถาบัน ได้แก่ </a:t>
            </a:r>
          </a:p>
          <a:p>
            <a:r>
              <a:rPr lang="th-TH" dirty="0"/>
              <a:t>คณะครุศาสตร์ จุฬาลงกรณ์มหาวิทยาลัย </a:t>
            </a:r>
          </a:p>
          <a:p>
            <a:r>
              <a:rPr lang="th-TH" dirty="0"/>
              <a:t>คณะศึกษาศาสตร์ มหาวิทยาลัยเกษตรศาสตร์ </a:t>
            </a:r>
          </a:p>
          <a:p>
            <a:r>
              <a:rPr lang="th-TH" dirty="0"/>
              <a:t>คณะศึกษาศาสตร์ มหาวิทยาลัยศรีนครินทรวิโรฒ </a:t>
            </a:r>
          </a:p>
          <a:p>
            <a:r>
              <a:rPr lang="th-TH" dirty="0"/>
              <a:t>คณะศึกษาศาสตร์ มหาวิทยาลัยศิลปากร </a:t>
            </a:r>
          </a:p>
          <a:p>
            <a:r>
              <a:rPr lang="th-TH" dirty="0"/>
              <a:t>คณะศึกษาศาสตร์ มหาวิทยาลัย</a:t>
            </a:r>
            <a:r>
              <a:rPr lang="th-TH" dirty="0" err="1"/>
              <a:t>บูรพา</a:t>
            </a: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873" y="3110232"/>
            <a:ext cx="2917701" cy="2880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04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0655"/>
            <a:ext cx="7886700" cy="5096307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เมื่อจบการแข่งขันกีฬาวิ่งผลัด มีการสัมภาษณ์ตัวแทนนักกีฬาจากทั้ง 5 มหาวิทยาลัย โดยบทสัมภาษณ์เป็นดังนี้</a:t>
            </a:r>
          </a:p>
          <a:p>
            <a:r>
              <a:rPr lang="th-TH" dirty="0"/>
              <a:t>จุฬา : ผมไม่ใช่ที่ 1</a:t>
            </a:r>
          </a:p>
          <a:p>
            <a:r>
              <a:rPr lang="th-TH" dirty="0"/>
              <a:t>บูรพา : ผมมาถึงก่อนศิลปากร</a:t>
            </a:r>
          </a:p>
          <a:p>
            <a:r>
              <a:rPr lang="th-TH" dirty="0"/>
              <a:t>มศว : ผมตามหลังศิลปากร</a:t>
            </a:r>
          </a:p>
          <a:p>
            <a:r>
              <a:rPr lang="th-TH" dirty="0"/>
              <a:t>ศิลปากร : ผมเก่งมากครับ</a:t>
            </a:r>
          </a:p>
          <a:p>
            <a:r>
              <a:rPr lang="th-TH" dirty="0"/>
              <a:t>เกษตร : ผมวิ่งแพ้จุฬาแต่ไม่ใช่คนสุดท้าย</a:t>
            </a:r>
          </a:p>
          <a:p>
            <a:pPr marL="0" indent="0">
              <a:buNone/>
            </a:pPr>
            <a:r>
              <a:rPr lang="th-TH" dirty="0">
                <a:solidFill>
                  <a:srgbClr val="00B050"/>
                </a:solidFill>
              </a:rPr>
              <a:t>ให้นิสิต เรียงลำดับการเข้าเส้นชัยของมหาวิทยาลัยทั้ง 5 มหาวิทยาลัย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43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9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971600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2170" y="1405227"/>
            <a:ext cx="401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2466213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907" y="1405227"/>
            <a:ext cx="482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6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3923928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4843" y="1405227"/>
            <a:ext cx="460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8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6804248" y="1268761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23522" y="1405226"/>
            <a:ext cx="503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10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5364910" y="1268760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9413" y="1405225"/>
            <a:ext cx="473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591171" y="2708922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991700" y="270908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59952" y="270908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899290" y="2736539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4868" y="5600470"/>
            <a:ext cx="7174861" cy="584775"/>
          </a:xfrm>
          <a:prstGeom prst="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 </a:t>
            </a:r>
            <a:r>
              <a:rPr lang="en-US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: </a:t>
            </a: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ผมไม่ใช่ที่ </a:t>
            </a:r>
            <a:r>
              <a:rPr lang="en-US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</a:t>
            </a: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100583" y="2704763"/>
            <a:ext cx="1152128" cy="2939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308" y="2785143"/>
            <a:ext cx="791003" cy="587148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44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971600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2170" y="1405227"/>
            <a:ext cx="401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2466213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907" y="1405227"/>
            <a:ext cx="482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6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3923928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4843" y="1405227"/>
            <a:ext cx="460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8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6804248" y="1268761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23522" y="1405226"/>
            <a:ext cx="503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10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5364910" y="1268760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9413" y="1405225"/>
            <a:ext cx="473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591171" y="2708922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991700" y="270908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59952" y="270908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899290" y="2736539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100583" y="270476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4868" y="5600470"/>
            <a:ext cx="7174861" cy="584775"/>
          </a:xfrm>
          <a:prstGeom prst="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 </a:t>
            </a:r>
            <a:r>
              <a:rPr lang="en-US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: </a:t>
            </a: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ผมมาถึงก่อนศิลปากร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308" y="2785143"/>
            <a:ext cx="791003" cy="587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75" y="4178816"/>
            <a:ext cx="791003" cy="5871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471" y="3257850"/>
            <a:ext cx="791003" cy="587148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45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971600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2170" y="1405227"/>
            <a:ext cx="401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2466213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907" y="1405227"/>
            <a:ext cx="482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6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3923928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4843" y="1405227"/>
            <a:ext cx="460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8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6804248" y="1268761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23522" y="1405226"/>
            <a:ext cx="503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10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5364910" y="1268760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9413" y="1405225"/>
            <a:ext cx="473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591171" y="2708922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991700" y="270908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59952" y="270908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899290" y="2736539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100583" y="270476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4868" y="5600470"/>
            <a:ext cx="7174861" cy="584775"/>
          </a:xfrm>
          <a:prstGeom prst="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 </a:t>
            </a:r>
            <a:r>
              <a:rPr lang="en-US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: </a:t>
            </a: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ผมตามหลังศิลปากร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308" y="2785143"/>
            <a:ext cx="791003" cy="5871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75" y="4178816"/>
            <a:ext cx="791003" cy="5871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471" y="3257850"/>
            <a:ext cx="791003" cy="5871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470" y="4186630"/>
            <a:ext cx="791003" cy="5871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10" y="3712539"/>
            <a:ext cx="791003" cy="587148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46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971600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2170" y="1405227"/>
            <a:ext cx="401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2466213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907" y="1405227"/>
            <a:ext cx="482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6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3923928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4843" y="1405227"/>
            <a:ext cx="460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8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6804248" y="1268761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23522" y="1405226"/>
            <a:ext cx="503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10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5364910" y="1268760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9413" y="1405225"/>
            <a:ext cx="473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591171" y="2708922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991700" y="270908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59952" y="270908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899290" y="2736539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100583" y="270476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8719" y="3370907"/>
            <a:ext cx="1097369" cy="361035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28204" y="3835297"/>
            <a:ext cx="1097369" cy="361035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4868" y="5600470"/>
            <a:ext cx="7174861" cy="584775"/>
          </a:xfrm>
          <a:prstGeom prst="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 </a:t>
            </a:r>
            <a:r>
              <a:rPr lang="en-US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: </a:t>
            </a: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ผมวิ่งแพ้จุฬาแต่ไม่ใช่คนสุดท้าย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308" y="2785143"/>
            <a:ext cx="791003" cy="5871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75" y="4178816"/>
            <a:ext cx="791003" cy="5871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470" y="4186630"/>
            <a:ext cx="791003" cy="5871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10" y="3712539"/>
            <a:ext cx="791003" cy="5871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99" y="4678177"/>
            <a:ext cx="791003" cy="5871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265" y="3741686"/>
            <a:ext cx="791003" cy="5871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228" y="3734641"/>
            <a:ext cx="791003" cy="5871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513" y="3728676"/>
            <a:ext cx="791003" cy="5871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29" y="3242135"/>
            <a:ext cx="791003" cy="5871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720" y="3254846"/>
            <a:ext cx="791003" cy="5871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296" y="3261020"/>
            <a:ext cx="791003" cy="5871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624" y="3257850"/>
            <a:ext cx="791003" cy="5871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890" y="2807834"/>
            <a:ext cx="791003" cy="5871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625" y="4683495"/>
            <a:ext cx="791003" cy="587148"/>
          </a:xfrm>
          <a:prstGeom prst="rect">
            <a:avLst/>
          </a:prstGeom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47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971600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2170" y="1405227"/>
            <a:ext cx="401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2466213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907" y="1405227"/>
            <a:ext cx="482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6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3923928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4843" y="1405227"/>
            <a:ext cx="460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8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6804248" y="1268761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23522" y="1405226"/>
            <a:ext cx="503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10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5364910" y="1268760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9413" y="1405225"/>
            <a:ext cx="473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591171" y="2708922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991700" y="270908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59952" y="270908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899290" y="2736539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100583" y="270476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8719" y="3370907"/>
            <a:ext cx="1097369" cy="361035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28204" y="3835297"/>
            <a:ext cx="1097369" cy="361035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1038" y="4299687"/>
            <a:ext cx="1097369" cy="361035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4868" y="5600470"/>
            <a:ext cx="7174861" cy="584775"/>
          </a:xfrm>
          <a:prstGeom prst="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 </a:t>
            </a:r>
            <a:r>
              <a:rPr lang="en-US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: </a:t>
            </a: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ตามหลังศิลปากรมา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308" y="2785143"/>
            <a:ext cx="791003" cy="5871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75" y="4178816"/>
            <a:ext cx="791003" cy="5871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470" y="4186630"/>
            <a:ext cx="791003" cy="5871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10" y="3712539"/>
            <a:ext cx="791003" cy="5871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99" y="4678177"/>
            <a:ext cx="791003" cy="5871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265" y="3741686"/>
            <a:ext cx="791003" cy="5871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228" y="3734641"/>
            <a:ext cx="791003" cy="5871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513" y="3728676"/>
            <a:ext cx="791003" cy="5871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29" y="3242135"/>
            <a:ext cx="791003" cy="5871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720" y="3254846"/>
            <a:ext cx="791003" cy="5871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296" y="3261020"/>
            <a:ext cx="791003" cy="5871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624" y="3257850"/>
            <a:ext cx="791003" cy="5871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890" y="2807834"/>
            <a:ext cx="791003" cy="5871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625" y="4683495"/>
            <a:ext cx="791003" cy="5871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38" y="4196332"/>
            <a:ext cx="791003" cy="5871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877" y="4207016"/>
            <a:ext cx="791003" cy="58714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327" y="4668656"/>
            <a:ext cx="791003" cy="5871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28" y="2762110"/>
            <a:ext cx="791003" cy="587148"/>
          </a:xfrm>
          <a:prstGeom prst="rect">
            <a:avLst/>
          </a:prstGeom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48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971600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2170" y="1405227"/>
            <a:ext cx="401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4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2466213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907" y="1405227"/>
            <a:ext cx="482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6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3923928" y="126876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4843" y="1405227"/>
            <a:ext cx="460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8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6804248" y="1268761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23522" y="1405226"/>
            <a:ext cx="503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10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5364910" y="1268760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9413" y="1405225"/>
            <a:ext cx="473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591171" y="2708922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991700" y="270908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59952" y="270908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899290" y="2736539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100583" y="2704763"/>
            <a:ext cx="1152128" cy="2619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  <a:p>
            <a:pPr algn="ctr">
              <a:buFont typeface="Merriweather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8719" y="3370907"/>
            <a:ext cx="1097369" cy="361035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28204" y="3835297"/>
            <a:ext cx="1097369" cy="361035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1038" y="4299687"/>
            <a:ext cx="1097369" cy="361035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07121" y="2906517"/>
            <a:ext cx="1097369" cy="361035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08173" y="4791234"/>
            <a:ext cx="1097369" cy="361035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4868" y="5600470"/>
            <a:ext cx="7174861" cy="584775"/>
          </a:xfrm>
          <a:prstGeom prst="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 </a:t>
            </a:r>
            <a:r>
              <a:rPr lang="en-US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: </a:t>
            </a: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ผมแพ้จุฬา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308" y="2785143"/>
            <a:ext cx="791003" cy="5871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75" y="4178816"/>
            <a:ext cx="791003" cy="5871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470" y="4186630"/>
            <a:ext cx="791003" cy="5871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10" y="3712539"/>
            <a:ext cx="791003" cy="5871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99" y="4678177"/>
            <a:ext cx="791003" cy="5871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265" y="3741686"/>
            <a:ext cx="791003" cy="5871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228" y="3734641"/>
            <a:ext cx="791003" cy="5871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513" y="3728676"/>
            <a:ext cx="791003" cy="5871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29" y="3242135"/>
            <a:ext cx="791003" cy="5871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720" y="3254846"/>
            <a:ext cx="791003" cy="5871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296" y="3261020"/>
            <a:ext cx="791003" cy="5871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624" y="3257850"/>
            <a:ext cx="791003" cy="5871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890" y="2807834"/>
            <a:ext cx="791003" cy="5871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625" y="4683495"/>
            <a:ext cx="791003" cy="58714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38" y="4196332"/>
            <a:ext cx="791003" cy="5871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877" y="4207016"/>
            <a:ext cx="791003" cy="58714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327" y="4668656"/>
            <a:ext cx="791003" cy="5871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28" y="2762110"/>
            <a:ext cx="791003" cy="58714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559" y="4685151"/>
            <a:ext cx="791003" cy="5871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492" y="2789388"/>
            <a:ext cx="791003" cy="587148"/>
          </a:xfrm>
          <a:prstGeom prst="rect">
            <a:avLst/>
          </a:prstGeom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49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ความสำคัญของการคิด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/>
              <a:t>การคิดนำไปสู่การกระทำและการเปลี่ยนแปลง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/>
              <a:t>การคิดทำให้ได้วิธีการที่มีประสิทธิภาพในการแก้ปัญหา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/>
              <a:t>การคิดที่ถูกต้อง ช่วยลดเวลาในการแก้ปัญหา ลดการใช้ทรัพยากร ซึ่งนำไปสู่การป้องกันและแก้ปัญหาที่มีประสิทธิภาพ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dirty="0"/>
              <a:t>การคิดที่ไม่ถูกต้อง นอกจากจะไม่แก้ปัญหาแล้ว ยังเป็นการสร้างปัญหาและก่อให้เกิดความสูญเสีย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082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092581" y="5520760"/>
            <a:ext cx="1152128" cy="8855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yiji MaHaNiYom V1.5" panose="02000000000000000000" pitchFamily="2" charset="0"/>
                <a:ea typeface="+mn-ea"/>
                <a:cs typeface="Layiji MaHaNiYom V1.5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yiji MaHaNiYom V1.5" panose="02000000000000000000" pitchFamily="2" charset="0"/>
                <a:ea typeface="+mn-ea"/>
                <a:cs typeface="Layiji MaHaNiYom V1.5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yiji MaHaNiYom V1.5" panose="02000000000000000000" pitchFamily="2" charset="0"/>
                <a:ea typeface="+mn-ea"/>
                <a:cs typeface="Layiji MaHaNiYom V1.5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yiji MaHaNiYom V1.5" panose="02000000000000000000" pitchFamily="2" charset="0"/>
                <a:ea typeface="+mn-ea"/>
                <a:cs typeface="Layiji MaHaNiYom V1.5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yiji MaHaNiYom V1.5" panose="02000000000000000000" pitchFamily="2" charset="0"/>
                <a:ea typeface="+mn-ea"/>
                <a:cs typeface="Layiji MaHaNiYom V1.5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h-TH" sz="3200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บูรพา</a:t>
            </a:r>
          </a:p>
        </p:txBody>
      </p:sp>
      <p:pic>
        <p:nvPicPr>
          <p:cNvPr id="3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997539" y="398917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8109" y="4125637"/>
            <a:ext cx="401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1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5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2492152" y="398917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1846" y="4125637"/>
            <a:ext cx="482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2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7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3949867" y="3989172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90782" y="4125637"/>
            <a:ext cx="460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3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9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6830187" y="3989171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49461" y="4125636"/>
            <a:ext cx="503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pic>
        <p:nvPicPr>
          <p:cNvPr id="11" name="Picture 2" descr="C:\Users\JIRAGON\Downloads\14013-NPPVX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5" t="71259" r="10103" b="8460"/>
          <a:stretch/>
        </p:blipFill>
        <p:spPr bwMode="auto">
          <a:xfrm>
            <a:off x="5390849" y="3989170"/>
            <a:ext cx="1342213" cy="15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25352" y="4125635"/>
            <a:ext cx="473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4</a:t>
            </a:r>
            <a:endParaRPr lang="th-TH" sz="6000" b="1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617110" y="5520760"/>
            <a:ext cx="1152128" cy="8855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จุฬา</a:t>
            </a:r>
          </a:p>
          <a:p>
            <a:pPr algn="ctr">
              <a:buFont typeface="Merriweather"/>
              <a:buNone/>
            </a:pPr>
            <a:endParaRPr lang="th-TH" sz="3200" dirty="0">
              <a:solidFill>
                <a:schemeClr val="tx1"/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017639" y="5520921"/>
            <a:ext cx="1152128" cy="8855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เกษตร</a:t>
            </a:r>
          </a:p>
          <a:p>
            <a:pPr algn="ctr">
              <a:buFont typeface="Merriweather"/>
              <a:buNone/>
            </a:pPr>
            <a:endParaRPr lang="th-TH" sz="3200" dirty="0">
              <a:solidFill>
                <a:schemeClr val="tx1"/>
              </a:solidFill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485891" y="5520921"/>
            <a:ext cx="1152128" cy="8855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ศิลปากร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6925229" y="5548377"/>
            <a:ext cx="1152128" cy="8855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 baseline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Merriweather"/>
              <a:buNone/>
            </a:pPr>
            <a:r>
              <a:rPr lang="th-TH" sz="3200" dirty="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มศว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823" y="908720"/>
            <a:ext cx="2736304" cy="273630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84294" y="3037861"/>
            <a:ext cx="3841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dirty="0">
                <a:solidFill>
                  <a:schemeClr val="tx1"/>
                </a:solidFill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สรุปผลการแข่งขัน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50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/>
      <p:bldP spid="8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แหล่งอ้างอิง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6133"/>
            <a:ext cx="7886700" cy="39544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/>
              <a:t>ส่วนบรรยายจาก : 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http://www.sahavicha.com/?name=knowledge&amp;file=readknowledge&amp;id=3310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https://sites.google.com/site/kachpronlovepla/03-kar-fang-kar-du-kar-phud/03-kar-khid-xyang-mi-hetuphl-laea-mimi-hetuphl-tang-kan-xyangri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https://www.gotoknow.org/posts/373508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400" dirty="0"/>
              <a:t>น.ท.รัชภูมิ  อินม่วง อจ.</a:t>
            </a:r>
            <a:r>
              <a:rPr lang="th-TH" sz="2400" dirty="0" err="1"/>
              <a:t>กวส</a:t>
            </a:r>
            <a:r>
              <a:rPr lang="th-TH" sz="2400" dirty="0"/>
              <a:t>ธ.</a:t>
            </a:r>
            <a:r>
              <a:rPr lang="th-TH" sz="2400" dirty="0" err="1"/>
              <a:t>ฝว</a:t>
            </a:r>
            <a:r>
              <a:rPr lang="th-TH" sz="2400" dirty="0"/>
              <a:t>ก.สรส.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/>
              <a:t>ดัดแปลงตัวอย่างโจทย์ที่ 1 จาก : 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https://pirun.ku.ac.th/~agrpct/lesson1/reason.htm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/>
              <a:t>ดัดแปลงตัวอย่างโจทย์ที่ 3-5 จาก : 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http://www.proprofs.com/quiz-school/quizshow.php?title=sasa-s_7&amp;q=11&amp;next=n&amp;sid=99709707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51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067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52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1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703162"/>
          </a:xfrm>
        </p:spPr>
        <p:txBody>
          <a:bodyPr/>
          <a:lstStyle/>
          <a:p>
            <a:pPr algn="ctr"/>
            <a:r>
              <a:rPr lang="th-TH" dirty="0"/>
              <a:t>รูปแบบของการคิด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2902"/>
            <a:ext cx="7886700" cy="1500187"/>
          </a:xfrm>
        </p:spPr>
        <p:txBody>
          <a:bodyPr/>
          <a:lstStyle/>
          <a:p>
            <a:pPr algn="ctr"/>
            <a:r>
              <a:rPr lang="th-TH" dirty="0"/>
              <a:t>(รูปแบบของการคิด 11 รูปแบบ)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6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5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9216"/>
            <a:ext cx="7886700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รูปแบบที่ 1</a:t>
            </a:r>
            <a:br>
              <a:rPr lang="th-TH" sz="4000" dirty="0"/>
            </a:br>
            <a:r>
              <a:rPr lang="th-TH" sz="4000" dirty="0"/>
              <a:t>การคิดเชิงวิพากย์ (</a:t>
            </a:r>
            <a:r>
              <a:rPr lang="en-US" sz="4000" dirty="0"/>
              <a:t>Critical Thinking)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เป็นความตั้งใจที่จะพิจารณาตัดสินเรื่องใดเรื่องหนึ่ง โดยการไม่เห็นคล้อยตามข้อเสนออย่างง่ายๆ แต่ตั้งคำถาม หรือโต้แย้ง และพยายามเปิดแนวทางความคิด เพื่อให้สามารถได้คำตอบที่สมเหตุสมผลมากขึ้น เกี่ยวข้องโดยตรงกับการประเมินสถานการณ์ ปัญหา หรือข้อโต้แย้ง และเลือกหนทางที่ต้องการ เพื่อนำไปสู่การค้นพบคำตอบที่ดีที่สุด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7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0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974"/>
            <a:ext cx="7886700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รูปแบบที่ 2 การคิดเชิงวิเคราะห์</a:t>
            </a:r>
            <a:br>
              <a:rPr lang="th-TH" sz="4000" dirty="0"/>
            </a:br>
            <a:r>
              <a:rPr lang="th-TH" sz="4000" dirty="0"/>
              <a:t>(</a:t>
            </a:r>
            <a:r>
              <a:rPr lang="en-US" sz="4000" dirty="0"/>
              <a:t>Analytical Thinking)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การจำแนกแจกแจงองค์ประกอบต่าง ๆ ของสิ่งใดสิ่งหนึ่ง หรือเรื่องใดเรื่องหนึ่ง และหาความสัมพันธ์เชิงเหตุผล ระหว่างองค์ประกอบเหล่านั้น เพื่อค้นหาสาเหตุที่แท้จริง ของสิ่งที่เกิดขึ้น เป็นการคิดอย่างละเอียดจากเหตุไปสู่ผล คิดหาทางเลือก ไปจนถึงการวิเคราะห์เปรียบเทียบ เพื่อตัดสินใจเลือกกรณีที่มีความเหมาะสมและคุ้มค่าสูงสุด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8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7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974"/>
            <a:ext cx="7886700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รูปแบบที่ 3 การคิดเชิงสังเคราะห์</a:t>
            </a:r>
            <a:br>
              <a:rPr lang="th-TH" sz="4000" dirty="0"/>
            </a:br>
            <a:r>
              <a:rPr lang="th-TH" sz="4000" dirty="0"/>
              <a:t>(</a:t>
            </a:r>
            <a:r>
              <a:rPr lang="en-US" sz="4000" dirty="0"/>
              <a:t>Synthesis-Type Thinking)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	ความสามารถในการดึงองค์ประกอบต่าง ๆ มาผสมผสานเข้าด้วยกัน เพื่อให้ได้สิ่งใหม่ ตามวัตถุประสงค์ที่ต้องการ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หน้า </a:t>
            </a:r>
            <a:r>
              <a:rPr lang="en-US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|</a:t>
            </a:r>
            <a:r>
              <a:rPr lang="th-TH" dirty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 </a:t>
            </a:r>
            <a:fld id="{72E996EA-3DC7-409C-9693-5C3414AF7FD4}" type="slidenum">
              <a:rPr lang="th-TH" smtClean="0">
                <a:latin typeface="Layiji MaHaNiYom V1.61" panose="02000000000000000000" pitchFamily="2" charset="0"/>
                <a:cs typeface="Layiji MaHaNiYom V1.61" panose="02000000000000000000" pitchFamily="2" charset="0"/>
              </a:rPr>
              <a:t>9</a:t>
            </a:fld>
            <a:endParaRPr lang="th-TH" dirty="0">
              <a:latin typeface="Layiji MaHaNiYom V1.61" panose="02000000000000000000" pitchFamily="2" charset="0"/>
              <a:cs typeface="Layiji MaHaNiYom V1.6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4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8EE07C9-DCED-4478-8F37-99443338498E}" vid="{D35B4233-40D6-4016-AE76-F919D40672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week2</Template>
  <TotalTime>76</TotalTime>
  <Words>2602</Words>
  <Application>Microsoft Office PowerPoint</Application>
  <PresentationFormat>นำเสนอทางหน้าจอ (4:3)</PresentationFormat>
  <Paragraphs>497</Paragraphs>
  <Slides>52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52</vt:i4>
      </vt:variant>
    </vt:vector>
  </HeadingPairs>
  <TitlesOfParts>
    <vt:vector size="59" baseType="lpstr">
      <vt:lpstr>Merriweather</vt:lpstr>
      <vt:lpstr>Layiji MaHaNiYom V1.61</vt:lpstr>
      <vt:lpstr>Cambria Math</vt:lpstr>
      <vt:lpstr>Arial</vt:lpstr>
      <vt:lpstr>Calibri</vt:lpstr>
      <vt:lpstr>Layiji MaHaNiYom V1.5</vt:lpstr>
      <vt:lpstr>Office Theme</vt:lpstr>
      <vt:lpstr>บทที่ 2 ขั้นตอนการคิดและ การแก้ปัญหาเชิงตรรกะ (Logical thinking and problem solving)</vt:lpstr>
      <vt:lpstr>จุดประสงค์การเรียนรู้</vt:lpstr>
      <vt:lpstr>หัวข้อเรื่อง</vt:lpstr>
      <vt:lpstr>ความหมายของ “การคิด”</vt:lpstr>
      <vt:lpstr>ความสำคัญของการคิด</vt:lpstr>
      <vt:lpstr>รูปแบบของการคิด</vt:lpstr>
      <vt:lpstr>รูปแบบที่ 1 การคิดเชิงวิพากย์ (Critical Thinking)</vt:lpstr>
      <vt:lpstr>รูปแบบที่ 2 การคิดเชิงวิเคราะห์ (Analytical Thinking)</vt:lpstr>
      <vt:lpstr>รูปแบบที่ 3 การคิดเชิงสังเคราะห์ (Synthesis-Type Thinking)</vt:lpstr>
      <vt:lpstr>รูปแบบที่ 4 การคิดเชิงเปรียบเทียบ (Comparative Thinking)</vt:lpstr>
      <vt:lpstr>รูปแบบที่ 5 การคิดเชิงมโนทัศน์ (Conceptual Thinking)</vt:lpstr>
      <vt:lpstr>รูปแบบที่ 6 การคิดเชิงประยุกต์ (Applicative Thinking)</vt:lpstr>
      <vt:lpstr>รูปแบบที่ 7 การคิดเชิงกลยุทธ์ (Strategic Thinking)</vt:lpstr>
      <vt:lpstr>รูปแบบที่ 8 การคิดเชิงบูรณาการ (Integrative Thinking)</vt:lpstr>
      <vt:lpstr>รูปแบบที่ 9 การคิดเชิงอนาคต (Futuristic Thinking)</vt:lpstr>
      <vt:lpstr>รูปแบบที่ 10 การคิดเชิงสร้างสรรค์ (Creative Thinking)</vt:lpstr>
      <vt:lpstr>รูปแบบที่ 11 การคิดอย่างมีเหตุมีผล (Logical Thinking)</vt:lpstr>
      <vt:lpstr>การคิดอย่างมีเหตุมีผล (Logical Thinking)</vt:lpstr>
      <vt:lpstr>กระบวนการคิดอย่างมีเหตุผล</vt:lpstr>
      <vt:lpstr>เทคนิคการคิดแบบมีเหตุมีผล</vt:lpstr>
      <vt:lpstr>ทำไมต้องคิดแก้ปัญหาอย่างมีตรรกะ</vt:lpstr>
      <vt:lpstr>คิดแบบไหนไม่มีตรรกะ</vt:lpstr>
      <vt:lpstr>ตัวอย่างการคิดอย่างมีตรรกะ</vt:lpstr>
      <vt:lpstr>จากบทสนทนา</vt:lpstr>
      <vt:lpstr>การคิดเชิงตรรกะ</vt:lpstr>
      <vt:lpstr>ทำความรู้จัก ประพจน์</vt:lpstr>
      <vt:lpstr>ประโยคที่ไม่เป็นประพจน์</vt:lpstr>
      <vt:lpstr>การเชื่อมประพจน์</vt:lpstr>
      <vt:lpstr>ตารางค่าความจริง</vt:lpstr>
      <vt:lpstr>ตัวอย่างที่ 1</vt:lpstr>
      <vt:lpstr>งานนำเสนอ PowerPoint</vt:lpstr>
      <vt:lpstr>ทดสอบ</vt:lpstr>
      <vt:lpstr>ตัวอย่างที่ 2</vt:lpstr>
      <vt:lpstr>งานนำเสนอ PowerPoint</vt:lpstr>
      <vt:lpstr>งานนำเสนอ PowerPoint</vt:lpstr>
      <vt:lpstr>ตัวอย่างที่ 3</vt:lpstr>
      <vt:lpstr>งานนำเสนอ PowerPoint</vt:lpstr>
      <vt:lpstr>A : “ผมไม่ใช่ตำรวจ”</vt:lpstr>
      <vt:lpstr>C : “ผมไม่ใช่ประชาชน”</vt:lpstr>
      <vt:lpstr>B : “ผมไม่ใช่โจร”</vt:lpstr>
      <vt:lpstr>งานนำเสนอ PowerPoint</vt:lpstr>
      <vt:lpstr>ตัวอย่างที่ 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แหล่งอ้างอิง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JIRAGON</dc:creator>
  <cp:lastModifiedBy>Pornpailin Boonkit</cp:lastModifiedBy>
  <cp:revision>97</cp:revision>
  <dcterms:created xsi:type="dcterms:W3CDTF">2016-10-03T17:22:17Z</dcterms:created>
  <dcterms:modified xsi:type="dcterms:W3CDTF">2022-03-27T16:04:20Z</dcterms:modified>
</cp:coreProperties>
</file>