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5"/>
  </p:notesMasterIdLst>
  <p:sldIdLst>
    <p:sldId id="314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64" r:id="rId35"/>
    <p:sldId id="309" r:id="rId36"/>
    <p:sldId id="310" r:id="rId37"/>
    <p:sldId id="311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3" r:id="rId53"/>
    <p:sldId id="312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IrisUPC" panose="020B0604020202020204" pitchFamily="34" charset="-34"/>
      <p:regular r:id="rId60"/>
      <p:bold r:id="rId61"/>
      <p:italic r:id="rId62"/>
      <p:boldItalic r:id="rId63"/>
    </p:embeddedFont>
    <p:embeddedFont>
      <p:font typeface="JasmineUPC" panose="02020603050405020304" pitchFamily="18" charset="-34"/>
      <p:regular r:id="rId64"/>
      <p:bold r:id="rId65"/>
      <p:italic r:id="rId66"/>
      <p:boldItalic r:id="rId67"/>
    </p:embeddedFont>
    <p:embeddedFont>
      <p:font typeface="Layiji MaHaNiYom V1.5" panose="020B0604020202020204" charset="0"/>
      <p:regular r:id="rId68"/>
    </p:embeddedFont>
    <p:embeddedFont>
      <p:font typeface="Layiji MaHaNiYom V1.61" panose="02000000000000000000" pitchFamily="2" charset="0"/>
      <p:regular r:id="rId6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A"/>
    <a:srgbClr val="E9EAEA"/>
    <a:srgbClr val="9C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670F-230E-4D1F-A98B-E54E3C3897D8}" type="datetimeFigureOut">
              <a:rPr lang="th-TH" smtClean="0"/>
              <a:t>27/03/65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BD56-23DC-4178-BAD6-AA91CDDB4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85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05EB-6214-4982-9FD4-62D20F1F3372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15000" y="173038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F9B-50D2-4F4A-97AE-6B0E1B7BCD37}" type="datetime1">
              <a:rPr lang="th-TH" smtClean="0"/>
              <a:t>27/03/65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878584"/>
            <a:ext cx="4394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dirty="0">
                <a:solidFill>
                  <a:schemeClr val="tx1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คำถาม 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0628" y="1510432"/>
            <a:ext cx="5743372" cy="47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125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2061-9E30-46B1-93DB-BA8C1D329F89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4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125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90F-218C-49A7-ABD2-A9CF19089006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02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47E-A822-4B59-BB3F-0EB76A61C366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67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dy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854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03499"/>
            <a:ext cx="3886200" cy="357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03499"/>
            <a:ext cx="3886200" cy="3573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A2B5-E301-40B6-8B5C-AD3C19B4FBC3}" type="datetime1">
              <a:rPr lang="th-TH" smtClean="0"/>
              <a:t>27/03/65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914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754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1365-B21A-4C39-AEF5-DF925CFEAD85}" type="datetime1">
              <a:rPr lang="th-TH" smtClean="0"/>
              <a:t>27/03/65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571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43EB-6D17-4ADA-BCE4-3808D529834E}" type="datetime1">
              <a:rPr lang="th-TH" smtClean="0"/>
              <a:t>27/03/65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715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cra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2A54-2261-4402-999F-F81CF9CF60F7}" type="datetime1">
              <a:rPr lang="th-TH" smtClean="0"/>
              <a:t>27/03/65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251568" y="2843728"/>
            <a:ext cx="5265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dirty="0">
                <a:latin typeface="Layiji MaHaNiYom V1.5" panose="02000000000000000000" pitchFamily="2" charset="0"/>
                <a:ea typeface="Decibel" pitchFamily="2"/>
                <a:cs typeface="Layiji MaHaNiYom V1.5" panose="02000000000000000000" pitchFamily="2" charset="0"/>
              </a:rPr>
              <a:t>S</a:t>
            </a:r>
            <a:r>
              <a:rPr lang="th-TH" sz="15000" dirty="0">
                <a:latin typeface="Layiji MaHaNiYom V1.5" panose="02000000000000000000" pitchFamily="2" charset="0"/>
                <a:ea typeface="Decibel" pitchFamily="2"/>
                <a:cs typeface="Layiji MaHaNiYom V1.5" panose="02000000000000000000" pitchFamily="2" charset="0"/>
              </a:rPr>
              <a:t>cratch</a:t>
            </a:r>
          </a:p>
        </p:txBody>
      </p:sp>
      <p:pic>
        <p:nvPicPr>
          <p:cNvPr id="7" name="Picture 4" descr="https://upload.wikimedia.org/wikipedia/commons/thumb/d/d4/Scratchcat.svg/2000px-Scratchcat.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73200"/>
            <a:ext cx="3344371" cy="36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5671-D289-4C50-83D3-1FAAAA6D055D}" type="datetime1">
              <a:rPr lang="th-TH" smtClean="0"/>
              <a:t>27/03/65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71754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067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fld id="{A08C3B32-9C4F-4813-9E71-317FE527D40F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72E996EA-3DC7-409C-9693-5C3414AF7FD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30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60" r:id="rId7"/>
    <p:sldLayoutId id="2147483661" r:id="rId8"/>
    <p:sldLayoutId id="2147483659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yiji MaHaNiYom V1.5" panose="02000000000000000000" pitchFamily="2" charset="0"/>
          <a:ea typeface="+mj-ea"/>
          <a:cs typeface="Layiji MaHaNiYom V1.5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yiji MaHaNiYom V1.5" panose="02000000000000000000" pitchFamily="2" charset="0"/>
          <a:ea typeface="+mn-ea"/>
          <a:cs typeface="Layiji MaHaNiYom V1.5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yiji MaHaNiYom V1.5" panose="02000000000000000000" pitchFamily="2" charset="0"/>
          <a:ea typeface="+mn-ea"/>
          <a:cs typeface="Layiji MaHaNiYom V1.5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yiji MaHaNiYom V1.5" panose="02000000000000000000" pitchFamily="2" charset="0"/>
          <a:ea typeface="+mn-ea"/>
          <a:cs typeface="Layiji MaHaNiYom V1.5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V1.5" panose="02000000000000000000" pitchFamily="2" charset="0"/>
          <a:ea typeface="+mn-ea"/>
          <a:cs typeface="Layiji MaHaNiYom V1.5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V1.5" panose="02000000000000000000" pitchFamily="2" charset="0"/>
          <a:ea typeface="+mn-ea"/>
          <a:cs typeface="Layiji MaHaNiYom V1.5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050" y="2341563"/>
            <a:ext cx="5486400" cy="2387600"/>
          </a:xfrm>
        </p:spPr>
        <p:txBody>
          <a:bodyPr>
            <a:normAutofit/>
          </a:bodyPr>
          <a:lstStyle/>
          <a:p>
            <a:pPr algn="l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บทที่ 6</a:t>
            </a:r>
            <a:b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</a:b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การเขียนผังงาน</a:t>
            </a:r>
            <a:b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</a:br>
            <a:r>
              <a:rPr lang="en-US" sz="4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(Flow chart)</a:t>
            </a:r>
            <a:endParaRPr lang="th-TH" sz="4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1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Input/Output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สัญลักษณ์แทนการรับและแสดงข้อมูล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ในกรณีที่ไม่ระบุอุปกรณ์รับข้อมูล อาจรับข้อมูลจากคีย์บอร์ด แฟ้มข้อมูล หรือแสดงผลข้อมูลทางจอภาพ เครื่องพิมพ์ หรือแฟ้มข้อมูลก็ได้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สี่เหลี่ยมด้านขนาน 2"/>
          <p:cNvSpPr/>
          <p:nvPr/>
        </p:nvSpPr>
        <p:spPr>
          <a:xfrm>
            <a:off x="1905000" y="2466646"/>
            <a:ext cx="5652011" cy="2195409"/>
          </a:xfrm>
          <a:prstGeom prst="parallelogram">
            <a:avLst>
              <a:gd name="adj" fmla="val 3809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7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Decision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สัญลักษณ์แทนการเปรียบเทียบเพื่อให้ตัดสินใจเลือก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โดยจะมีเส้นออกจากสัญลักษณ์นี้ เพื่อชี้ไปยังการทำงานตามเงื่อนไขที่เป็นจริง และชี้ไปยังการทำงานตามเงื่อนไขที่เป็นเท็จ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ข้าวหลามตัด 3"/>
          <p:cNvSpPr/>
          <p:nvPr/>
        </p:nvSpPr>
        <p:spPr>
          <a:xfrm>
            <a:off x="1981200" y="2179520"/>
            <a:ext cx="5334000" cy="2392970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8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Connector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293"/>
            <a:ext cx="7886700" cy="39544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สัญลักษณ์แทนจุดเชื่อมของผังงาน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เพื่อทำให้ผังงานดูเข้าใจง่ายขึ้น ในกรณีที่มีทางเลือกของการดำเนินการแล้วกลับมาดำเนินการต่อไปด้วยขั้นตอนเดียวกัน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วงรี 2"/>
          <p:cNvSpPr/>
          <p:nvPr/>
        </p:nvSpPr>
        <p:spPr>
          <a:xfrm>
            <a:off x="3505200" y="2133600"/>
            <a:ext cx="2362200" cy="2412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8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2917"/>
            <a:ext cx="7886700" cy="1325563"/>
          </a:xfrm>
        </p:spPr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Between-page Connector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สัญลักษณ์แทนจุดเชื่อมของผังงาน </a:t>
            </a:r>
            <a:b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</a:br>
            <a:r>
              <a:rPr lang="th-TH" sz="3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กรณีขึ้นหน้ากระดาษใหม่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รูปห้าเหลี่ยม 3"/>
          <p:cNvSpPr/>
          <p:nvPr/>
        </p:nvSpPr>
        <p:spPr>
          <a:xfrm rot="5400000">
            <a:off x="3200400" y="2362200"/>
            <a:ext cx="2362200" cy="23622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Predefined Process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สัญลักษณ์แทนการเรียกใช้ฟังก์ชันหรือการทำงานย่อยที่มีการกำหนดไว้แล้ว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แผนผังลําดับงาน: กระบวนการที่กำหนดไว้ล่วงหน้า 2"/>
          <p:cNvSpPr/>
          <p:nvPr/>
        </p:nvSpPr>
        <p:spPr>
          <a:xfrm>
            <a:off x="1569242" y="2285999"/>
            <a:ext cx="6050758" cy="2604655"/>
          </a:xfrm>
          <a:prstGeom prst="flowChartPredefined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3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Flow line/Direction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เส้นแสดงทิศทางของการทำงาน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(แต่ละเส้นต้องมีหัวลูกศรเดียวเท่านั้น)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grpSp>
        <p:nvGrpSpPr>
          <p:cNvPr id="4" name="กลุ่ม 12"/>
          <p:cNvGrpSpPr/>
          <p:nvPr/>
        </p:nvGrpSpPr>
        <p:grpSpPr>
          <a:xfrm>
            <a:off x="3095364" y="2043110"/>
            <a:ext cx="2953271" cy="2953271"/>
            <a:chOff x="381000" y="1905000"/>
            <a:chExt cx="1981200" cy="1981200"/>
          </a:xfrm>
        </p:grpSpPr>
        <p:cxnSp>
          <p:nvCxnSpPr>
            <p:cNvPr id="5" name="ลูกศรเชื่อมต่อแบบตรง 3"/>
            <p:cNvCxnSpPr/>
            <p:nvPr/>
          </p:nvCxnSpPr>
          <p:spPr>
            <a:xfrm>
              <a:off x="1447800" y="2895600"/>
              <a:ext cx="914400" cy="0"/>
            </a:xfrm>
            <a:prstGeom prst="straightConnector1">
              <a:avLst/>
            </a:prstGeom>
            <a:ln>
              <a:headEnd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ลูกศรเชื่อมต่อแบบตรง 8"/>
            <p:cNvCxnSpPr/>
            <p:nvPr/>
          </p:nvCxnSpPr>
          <p:spPr>
            <a:xfrm>
              <a:off x="1371600" y="1905000"/>
              <a:ext cx="0" cy="914400"/>
            </a:xfrm>
            <a:prstGeom prst="straightConnector1">
              <a:avLst/>
            </a:prstGeom>
            <a:ln>
              <a:headEnd type="triangle" w="lg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ลูกศรเชื่อมต่อแบบตรง 10"/>
            <p:cNvCxnSpPr/>
            <p:nvPr/>
          </p:nvCxnSpPr>
          <p:spPr>
            <a:xfrm>
              <a:off x="381000" y="2895600"/>
              <a:ext cx="914400" cy="0"/>
            </a:xfrm>
            <a:prstGeom prst="straightConnector1">
              <a:avLst/>
            </a:prstGeom>
            <a:ln>
              <a:headEnd type="triangle" w="lg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ลูกศรเชื่อมต่อแบบตรง 11"/>
            <p:cNvCxnSpPr/>
            <p:nvPr/>
          </p:nvCxnSpPr>
          <p:spPr>
            <a:xfrm>
              <a:off x="1371600" y="2971800"/>
              <a:ext cx="0" cy="914400"/>
            </a:xfrm>
            <a:prstGeom prst="straightConnector1">
              <a:avLst/>
            </a:prstGeom>
            <a:ln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67324"/>
            <a:ext cx="2057400" cy="365125"/>
          </a:xfrm>
        </p:spPr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8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ประเภทของผังงาน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ผังงานสามารถนำไปใช้ได้หลากหลายประเภทของงาน เช่น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การทำผังงานขั้นตอนการทำงานในองค์กร 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การทำผังงานของระบบเครือข่ายในการสื่อสารดิจิทัล 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การทำผังงานของขั้นตอนการออกกฎหมาย </a:t>
            </a: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 แต่ในเนื้อหาวิชานี้ จะเน้นการใช้ผังงานเพื่อการสร้างโปรแกรม</a:t>
            </a: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8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ประเภทของผังงาน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ผังงานระบบ (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System flowchart)</a:t>
            </a:r>
          </a:p>
          <a:p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ผังงานโปรแกรม (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Program flowchart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9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ผังงานระบบ (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System flowchart)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51" y="2010193"/>
            <a:ext cx="3639769" cy="40358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เป็นผังงานที่ใช้มองภาพรวมกว้างๆ ของระบบงานหรือระบบในองค์กรว่า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เริ่มต้นทำงานอย่างไร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มีข้อมูลอะไรบ้าง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มีกระบวนการทำงานหรือขั้นตอนอย่างไร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ผลลัพธ์เป็นอย่างไร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จนกระทั่งสิ้นสุดการทำงาน </a:t>
            </a:r>
          </a:p>
        </p:txBody>
      </p:sp>
      <p:pic>
        <p:nvPicPr>
          <p:cNvPr id="1026" name="Picture 2" descr="ผลการค้นหารูปภา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63" y="3022041"/>
            <a:ext cx="5331338" cy="33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6003" y="2129248"/>
            <a:ext cx="1375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8967" y="2566330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การจัดทำผังการทำงานของฝ่ายการเงิน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158185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ผังงานโปรแกรม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(Program flowchart)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0023"/>
            <a:ext cx="7886700" cy="39544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เป็นผังงานที่ใช้แสดงลำดับขั้นตอนการทำงานตั้งแต่เริ่มต้น รับข้อมูล ประมวลผล แสดงผลลัพธ์ ฯลฯ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chemeClr val="accent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</a:t>
            </a: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97" y="2830105"/>
            <a:ext cx="3832653" cy="36047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จุดประสงค์การเรียนรู้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เข้าใจการใช้สัญลักษณ์สำหรับการเขียนผังงาน</a:t>
            </a:r>
          </a:p>
          <a:p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สามารถเขียนผังงานอย่างง่ายได้จากโจทย์ที่กำหนดให้</a:t>
            </a:r>
          </a:p>
          <a:p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สามารถหาผลลัพธ์จากผังงานที่กำหนดให้ได้</a:t>
            </a:r>
          </a:p>
          <a:p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3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รูปแบบของผังงานโปรแกรม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รูปแบบของผังงานโปรแกรม </a:t>
            </a:r>
            <a:r>
              <a:rPr lang="en-US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(Program flowchart) </a:t>
            </a:r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มี 3 รูปแบบ ดังนี้</a:t>
            </a:r>
          </a:p>
          <a:p>
            <a:pPr marL="1885950" lvl="3" indent="-514350">
              <a:buFont typeface="+mj-lt"/>
              <a:buAutoNum type="arabicPeriod"/>
            </a:pPr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ผังงานเรียงลำดับ </a:t>
            </a:r>
          </a:p>
          <a:p>
            <a:pPr marL="1885950" lvl="3" indent="-514350">
              <a:buFont typeface="+mj-lt"/>
              <a:buAutoNum type="arabicPeriod"/>
            </a:pPr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ผังงานแบบมีเงื่อนไข</a:t>
            </a:r>
          </a:p>
          <a:p>
            <a:pPr marL="1885950" lvl="3" indent="-514350">
              <a:buFont typeface="+mj-lt"/>
              <a:buAutoNum type="arabicPeriod"/>
            </a:pPr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ผังงานแบบทำซ้ำ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2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141044"/>
          </a:xfrm>
        </p:spPr>
        <p:txBody>
          <a:bodyPr/>
          <a:lstStyle/>
          <a:p>
            <a:pPr algn="ctr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1. ผังงานแบบเรียงลำดับ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7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ผังงานแบบเรียงลำดับ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5836544" cy="39544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เป็นรูปแบบผังงานที่ง่ายที่สุด ไม่ซับซ้อน และไม่มีการเปรียบเทียบเงื่อนไขใด ๆ โดยแสดงขั้นการทำงานไปตามลำดับตั้งแต่ต้นจนสิ้นสุดการบวนการ</a:t>
            </a:r>
          </a:p>
          <a:p>
            <a:pPr marL="0" indent="0"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สี่เหลี่ยมผืนผ้ามุมมน 7"/>
          <p:cNvSpPr/>
          <p:nvPr/>
        </p:nvSpPr>
        <p:spPr>
          <a:xfrm>
            <a:off x="6924675" y="1346701"/>
            <a:ext cx="1579418" cy="609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สี่เหลี่ยมผืนผ้ามุมมน 8"/>
          <p:cNvSpPr/>
          <p:nvPr/>
        </p:nvSpPr>
        <p:spPr>
          <a:xfrm>
            <a:off x="6935932" y="5212228"/>
            <a:ext cx="1579418" cy="609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สิ้นสุด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สี่เหลี่ยมผืนผ้า 9"/>
          <p:cNvSpPr/>
          <p:nvPr/>
        </p:nvSpPr>
        <p:spPr>
          <a:xfrm>
            <a:off x="6789007" y="2209800"/>
            <a:ext cx="1995056" cy="775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การทำงาน</a:t>
            </a:r>
            <a:r>
              <a:rPr lang="en-US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1</a:t>
            </a:r>
          </a:p>
        </p:txBody>
      </p:sp>
      <p:cxnSp>
        <p:nvCxnSpPr>
          <p:cNvPr id="7" name="ลูกศรเชื่อมต่อแบบตรง 10"/>
          <p:cNvCxnSpPr/>
          <p:nvPr/>
        </p:nvCxnSpPr>
        <p:spPr>
          <a:xfrm flipH="1">
            <a:off x="7738779" y="1968842"/>
            <a:ext cx="6930" cy="21959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สี่เหลี่ยมผืนผ้า 11"/>
          <p:cNvSpPr/>
          <p:nvPr/>
        </p:nvSpPr>
        <p:spPr>
          <a:xfrm>
            <a:off x="6781800" y="3213289"/>
            <a:ext cx="1995056" cy="775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การทำงาน</a:t>
            </a:r>
            <a:r>
              <a:rPr lang="en-US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2</a:t>
            </a:r>
          </a:p>
        </p:txBody>
      </p:sp>
      <p:sp>
        <p:nvSpPr>
          <p:cNvPr id="9" name="สี่เหลี่ยมผืนผ้า 12"/>
          <p:cNvSpPr/>
          <p:nvPr/>
        </p:nvSpPr>
        <p:spPr>
          <a:xfrm>
            <a:off x="6789007" y="4216778"/>
            <a:ext cx="1995056" cy="775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การทำงาน</a:t>
            </a:r>
            <a:r>
              <a:rPr lang="en-US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3</a:t>
            </a:r>
          </a:p>
        </p:txBody>
      </p:sp>
      <p:cxnSp>
        <p:nvCxnSpPr>
          <p:cNvPr id="10" name="ลูกศรเชื่อมต่อแบบตรง 10"/>
          <p:cNvCxnSpPr/>
          <p:nvPr/>
        </p:nvCxnSpPr>
        <p:spPr>
          <a:xfrm flipH="1">
            <a:off x="7760899" y="2981491"/>
            <a:ext cx="6930" cy="21959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7772398" y="3989144"/>
            <a:ext cx="6930" cy="21959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0"/>
          <p:cNvCxnSpPr/>
          <p:nvPr/>
        </p:nvCxnSpPr>
        <p:spPr>
          <a:xfrm flipH="1">
            <a:off x="7773885" y="4992633"/>
            <a:ext cx="6930" cy="21959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65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37418"/>
            <a:ext cx="7886700" cy="1325563"/>
          </a:xfrm>
        </p:spPr>
        <p:txBody>
          <a:bodyPr/>
          <a:lstStyle/>
          <a:p>
            <a:pPr algn="l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1.1 การใช้โทรศัพท์บ้าน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4176106" cy="39544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ยกหูโทรศัพท์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รอฟังเสียงสัญญาณ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กดเลขหมายปลายทาง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สนทนา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วางสาย</a:t>
            </a:r>
          </a:p>
          <a:p>
            <a:pPr marL="0" indent="0"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สี่เหลี่ยมผืนผ้ามุมมน 10"/>
          <p:cNvSpPr/>
          <p:nvPr/>
        </p:nvSpPr>
        <p:spPr>
          <a:xfrm>
            <a:off x="7000875" y="1181100"/>
            <a:ext cx="1085850" cy="419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สี่เหลี่ยมผืนผ้ามุมมน 11"/>
          <p:cNvSpPr/>
          <p:nvPr/>
        </p:nvSpPr>
        <p:spPr>
          <a:xfrm>
            <a:off x="7000875" y="5951220"/>
            <a:ext cx="1085850" cy="419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สิ้นสุด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สี่เหลี่ยมด้านขนาน 12"/>
          <p:cNvSpPr/>
          <p:nvPr/>
        </p:nvSpPr>
        <p:spPr>
          <a:xfrm>
            <a:off x="6638924" y="1905000"/>
            <a:ext cx="1819276" cy="53340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ยกหูโทรศัพท์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7" name="สี่เหลี่ยมด้านขนาน 13"/>
          <p:cNvSpPr/>
          <p:nvPr/>
        </p:nvSpPr>
        <p:spPr>
          <a:xfrm>
            <a:off x="6477000" y="2743200"/>
            <a:ext cx="2181225" cy="53340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ฟังเสียงสัญญาณ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8" name="สี่เหลี่ยมด้านขนาน 14"/>
          <p:cNvSpPr/>
          <p:nvPr/>
        </p:nvSpPr>
        <p:spPr>
          <a:xfrm>
            <a:off x="6807200" y="5143500"/>
            <a:ext cx="1514475" cy="53340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วางสาย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9" name="สี่เหลี่ยมผืนผ้า 15"/>
          <p:cNvSpPr/>
          <p:nvPr/>
        </p:nvSpPr>
        <p:spPr>
          <a:xfrm>
            <a:off x="6819900" y="3543300"/>
            <a:ext cx="1485900" cy="5334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กดหมายเลข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0" name="สี่เหลี่ยมผืนผ้า 16"/>
          <p:cNvSpPr/>
          <p:nvPr/>
        </p:nvSpPr>
        <p:spPr>
          <a:xfrm>
            <a:off x="6734175" y="4343400"/>
            <a:ext cx="1657351" cy="5334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สนทนา</a:t>
            </a: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1" name="ลูกศรเชื่อมต่อแบบตรง 18"/>
          <p:cNvCxnSpPr/>
          <p:nvPr/>
        </p:nvCxnSpPr>
        <p:spPr>
          <a:xfrm>
            <a:off x="7543800" y="16002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9"/>
          <p:cNvCxnSpPr/>
          <p:nvPr/>
        </p:nvCxnSpPr>
        <p:spPr>
          <a:xfrm>
            <a:off x="7543800" y="24384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20"/>
          <p:cNvCxnSpPr/>
          <p:nvPr/>
        </p:nvCxnSpPr>
        <p:spPr>
          <a:xfrm>
            <a:off x="7553325" y="32766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21"/>
          <p:cNvCxnSpPr/>
          <p:nvPr/>
        </p:nvCxnSpPr>
        <p:spPr>
          <a:xfrm>
            <a:off x="7553325" y="40767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22"/>
          <p:cNvCxnSpPr/>
          <p:nvPr/>
        </p:nvCxnSpPr>
        <p:spPr>
          <a:xfrm>
            <a:off x="7553325" y="48768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/>
          <p:cNvCxnSpPr/>
          <p:nvPr/>
        </p:nvCxnSpPr>
        <p:spPr>
          <a:xfrm>
            <a:off x="7553325" y="56769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1DD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ตัวอย่างที่ 1.2 คำนวณพื้นที่สี่เหลี่ยม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4109605" cy="39544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/>
              <a:t>รับค่าความยาวด้าน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/>
              <a:t>คำนวณตามสูตร</a:t>
            </a:r>
          </a:p>
          <a:p>
            <a:pPr marL="0" indent="0">
              <a:buNone/>
            </a:pPr>
            <a:r>
              <a:rPr lang="th-TH" sz="3200" dirty="0"/>
              <a:t>พื้นที่สี่เหลี่ยมจัตุรัส = ด้าน </a:t>
            </a:r>
            <a:r>
              <a:rPr lang="en-US" sz="3200" dirty="0"/>
              <a:t>x </a:t>
            </a:r>
            <a:r>
              <a:rPr lang="th-TH" sz="3200" dirty="0"/>
              <a:t>ด้าน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th-TH" sz="3200" dirty="0"/>
              <a:t>แสดงผลลัพธ์</a:t>
            </a:r>
          </a:p>
          <a:p>
            <a:pPr marL="514350" indent="-514350">
              <a:buFont typeface="+mj-lt"/>
              <a:buAutoNum type="arabicPeriod" startAt="3"/>
            </a:pPr>
            <a:endParaRPr lang="th-TH" sz="3200" dirty="0"/>
          </a:p>
        </p:txBody>
      </p:sp>
      <p:sp>
        <p:nvSpPr>
          <p:cNvPr id="4" name="สี่เหลี่ยมผืนผ้ามุมมน 10"/>
          <p:cNvSpPr/>
          <p:nvPr/>
        </p:nvSpPr>
        <p:spPr>
          <a:xfrm>
            <a:off x="6818827" y="1054677"/>
            <a:ext cx="1472149" cy="537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เริ่มต้น</a:t>
            </a:r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</p:txBody>
      </p:sp>
      <p:sp>
        <p:nvSpPr>
          <p:cNvPr id="5" name="สี่เหลี่ยมผืนผ้ามุมมน 11"/>
          <p:cNvSpPr/>
          <p:nvPr/>
        </p:nvSpPr>
        <p:spPr>
          <a:xfrm>
            <a:off x="6818827" y="5623380"/>
            <a:ext cx="1472149" cy="530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สิ้นสุด</a:t>
            </a:r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</p:txBody>
      </p:sp>
      <p:sp>
        <p:nvSpPr>
          <p:cNvPr id="6" name="สี่เหลี่ยมด้านขนาน 12"/>
          <p:cNvSpPr/>
          <p:nvPr/>
        </p:nvSpPr>
        <p:spPr>
          <a:xfrm>
            <a:off x="6360318" y="1875501"/>
            <a:ext cx="2478882" cy="998221"/>
          </a:xfrm>
          <a:prstGeom prst="parallelogram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00B0F0"/>
                </a:solidFill>
                <a:latin typeface="Layiji MaHaNiYom V1.5" pitchFamily="2" charset="0"/>
                <a:cs typeface="Layiji MaHaNiYom V1.5" pitchFamily="2" charset="0"/>
              </a:rPr>
              <a:t>รับค่า</a:t>
            </a:r>
          </a:p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ความยาวด้าน</a:t>
            </a:r>
          </a:p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เท่ากับ 2</a:t>
            </a:r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</p:txBody>
      </p:sp>
      <p:sp>
        <p:nvSpPr>
          <p:cNvPr id="7" name="สี่เหลี่ยมด้านขนาน 13"/>
          <p:cNvSpPr/>
          <p:nvPr/>
        </p:nvSpPr>
        <p:spPr>
          <a:xfrm>
            <a:off x="6360318" y="3160144"/>
            <a:ext cx="2478882" cy="95565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dirty="0">
                <a:solidFill>
                  <a:srgbClr val="00B0F0"/>
                </a:solidFill>
                <a:latin typeface="Layiji MaHaNiYom V1.5" pitchFamily="2" charset="0"/>
                <a:cs typeface="Layiji MaHaNiYom V1.5" pitchFamily="2" charset="0"/>
              </a:rPr>
              <a:t>คำนวณ</a:t>
            </a:r>
          </a:p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พื้นที่สี่เหลี่ยมจัตุรัส</a:t>
            </a:r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  <a:p>
            <a:pPr algn="ctr"/>
            <a:r>
              <a:rPr lang="en-US" sz="2000" dirty="0">
                <a:latin typeface="Layiji MaHaNiYom V1.5" pitchFamily="2" charset="0"/>
                <a:cs typeface="Layiji MaHaNiYom V1.5" pitchFamily="2" charset="0"/>
              </a:rPr>
              <a:t>2 x 2</a:t>
            </a:r>
          </a:p>
          <a:p>
            <a:pPr algn="ctr"/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</p:txBody>
      </p:sp>
      <p:sp>
        <p:nvSpPr>
          <p:cNvPr id="8" name="สี่เหลี่ยมด้านขนาน 14"/>
          <p:cNvSpPr/>
          <p:nvPr/>
        </p:nvSpPr>
        <p:spPr>
          <a:xfrm>
            <a:off x="6168885" y="4405672"/>
            <a:ext cx="2821782" cy="927830"/>
          </a:xfrm>
          <a:prstGeom prst="parallelogram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00B0F0"/>
                </a:solidFill>
                <a:latin typeface="Layiji MaHaNiYom V1.5" pitchFamily="2" charset="0"/>
                <a:cs typeface="Layiji MaHaNiYom V1.5" pitchFamily="2" charset="0"/>
              </a:rPr>
              <a:t>แสดงผล</a:t>
            </a:r>
          </a:p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พื้นที่สี่เหลี่ยมจัตุรัส</a:t>
            </a:r>
          </a:p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เท่ากับ 4</a:t>
            </a:r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</p:txBody>
      </p:sp>
      <p:cxnSp>
        <p:nvCxnSpPr>
          <p:cNvPr id="9" name="ลูกศรเชื่อมต่อแบบตรง 18"/>
          <p:cNvCxnSpPr/>
          <p:nvPr/>
        </p:nvCxnSpPr>
        <p:spPr>
          <a:xfrm>
            <a:off x="7579776" y="1600200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18"/>
          <p:cNvCxnSpPr/>
          <p:nvPr/>
        </p:nvCxnSpPr>
        <p:spPr>
          <a:xfrm>
            <a:off x="7579776" y="2873722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8"/>
          <p:cNvCxnSpPr/>
          <p:nvPr/>
        </p:nvCxnSpPr>
        <p:spPr>
          <a:xfrm>
            <a:off x="7579776" y="4115794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8"/>
          <p:cNvCxnSpPr/>
          <p:nvPr/>
        </p:nvCxnSpPr>
        <p:spPr>
          <a:xfrm>
            <a:off x="7579776" y="5333502"/>
            <a:ext cx="0" cy="2743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หน้า 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|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fld id="{72E996EA-3DC7-409C-9693-5C3414AF7FD4}" type="slidenum">
              <a:rPr lang="th-TH" smtClean="0">
                <a:latin typeface="JasmineUPC" panose="02020603050405020304" pitchFamily="18" charset="-34"/>
                <a:cs typeface="JasmineUPC" panose="02020603050405020304" pitchFamily="18" charset="-34"/>
              </a:rPr>
              <a:t>24</a:t>
            </a:fld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50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1DD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205437"/>
          </a:xfrm>
        </p:spPr>
        <p:txBody>
          <a:bodyPr/>
          <a:lstStyle/>
          <a:p>
            <a:pPr algn="ctr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2. ผังงานแบบมีเงื่อนไข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77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ผังงานแบบมีเงื่อนไข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4342595" cy="3954463"/>
          </a:xfrm>
        </p:spPr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เป็นรูปแบบที่มีการสร้างเงื่อนไขเพื่อเลือกทำงานในขั้นต่อไป 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โดยใช้เงื่อนไขการตัดสินใจเพียง 2 ทางเลือก เช่น </a:t>
            </a:r>
          </a:p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- </a:t>
            </a:r>
            <a:r>
              <a:rPr lang="th-TH" dirty="0">
                <a:solidFill>
                  <a:srgbClr val="00B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จริง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หรือ </a:t>
            </a:r>
            <a:r>
              <a:rPr lang="th-TH" dirty="0">
                <a:solidFill>
                  <a:srgbClr val="FF000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เท็จ</a:t>
            </a:r>
          </a:p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- </a:t>
            </a:r>
            <a:r>
              <a:rPr lang="th-TH" dirty="0">
                <a:solidFill>
                  <a:srgbClr val="00B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ใช่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หรือ </a:t>
            </a:r>
            <a:r>
              <a:rPr lang="th-TH" dirty="0">
                <a:solidFill>
                  <a:srgbClr val="FF000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ไม่ใช่ </a:t>
            </a:r>
          </a:p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- </a:t>
            </a:r>
            <a:r>
              <a:rPr lang="th-TH" dirty="0">
                <a:solidFill>
                  <a:srgbClr val="00B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ถูก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หรือ </a:t>
            </a:r>
            <a:r>
              <a:rPr lang="th-TH" dirty="0">
                <a:solidFill>
                  <a:srgbClr val="FF000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ผิด </a:t>
            </a:r>
          </a:p>
          <a:p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สี่เหลี่ยมผืนผ้า 38"/>
          <p:cNvSpPr/>
          <p:nvPr/>
        </p:nvSpPr>
        <p:spPr>
          <a:xfrm>
            <a:off x="7264598" y="2269652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เท็จ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ข้าวหลามตัด 16"/>
          <p:cNvSpPr/>
          <p:nvPr/>
        </p:nvSpPr>
        <p:spPr>
          <a:xfrm>
            <a:off x="5526747" y="2222499"/>
            <a:ext cx="2123217" cy="975256"/>
          </a:xfrm>
          <a:prstGeom prst="diamond">
            <a:avLst/>
          </a:prstGeom>
          <a:solidFill>
            <a:schemeClr val="accent6"/>
          </a:solidFill>
          <a:ln w="127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เงื่อนไข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6582104" y="3197755"/>
            <a:ext cx="6252" cy="6903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75853" y="1622512"/>
            <a:ext cx="6251" cy="5905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11"/>
          <p:cNvSpPr/>
          <p:nvPr/>
        </p:nvSpPr>
        <p:spPr>
          <a:xfrm>
            <a:off x="5640225" y="3908494"/>
            <a:ext cx="1896261" cy="579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คำสั่ง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9" name="สี่เหลี่ยมผืนผ้า 38"/>
          <p:cNvSpPr/>
          <p:nvPr/>
        </p:nvSpPr>
        <p:spPr>
          <a:xfrm>
            <a:off x="5712020" y="3197755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จริง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7649964" y="2710127"/>
            <a:ext cx="313397" cy="304398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7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2.1 เลือกเข้าห้องน้ำ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3904713" cy="3954463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เพศ หญิง ใช่หรือไม่</a:t>
            </a:r>
          </a:p>
          <a:p>
            <a:pPr lvl="1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ใช่ เข้าห้องน้ำหญิง</a:t>
            </a:r>
          </a:p>
          <a:p>
            <a:pPr lvl="1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ไม่ใช่ เข้าห้องน้ำชาย</a:t>
            </a:r>
          </a:p>
        </p:txBody>
      </p:sp>
      <p:sp>
        <p:nvSpPr>
          <p:cNvPr id="4" name="สี่เหลี่ยมผืนผ้ามุมมน 7"/>
          <p:cNvSpPr/>
          <p:nvPr/>
        </p:nvSpPr>
        <p:spPr>
          <a:xfrm>
            <a:off x="5906196" y="1362473"/>
            <a:ext cx="1501206" cy="57941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สี่เหลี่ยมผืนผ้ามุมมน 8"/>
          <p:cNvSpPr/>
          <p:nvPr/>
        </p:nvSpPr>
        <p:spPr>
          <a:xfrm>
            <a:off x="5906196" y="5553419"/>
            <a:ext cx="1501206" cy="57941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สิ้นสุด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6" name="ลูกศรเชื่อมต่อแบบตรง 10"/>
          <p:cNvCxnSpPr/>
          <p:nvPr/>
        </p:nvCxnSpPr>
        <p:spPr>
          <a:xfrm>
            <a:off x="6656799" y="1967286"/>
            <a:ext cx="1" cy="37925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สี่เหลี่ยมผืนผ้า 11"/>
          <p:cNvSpPr/>
          <p:nvPr/>
        </p:nvSpPr>
        <p:spPr>
          <a:xfrm>
            <a:off x="4561689" y="3716080"/>
            <a:ext cx="1896261" cy="737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ห้องน้ำหญิง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8" name="สี่เหลี่ยมผืนผ้า 12"/>
          <p:cNvSpPr/>
          <p:nvPr/>
        </p:nvSpPr>
        <p:spPr>
          <a:xfrm>
            <a:off x="7019139" y="3716080"/>
            <a:ext cx="1896261" cy="737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5" pitchFamily="2" charset="0"/>
                <a:cs typeface="Layiji MaHaNiYom V1.5" pitchFamily="2" charset="0"/>
              </a:rPr>
              <a:t>ห้องน้ำชาย</a:t>
            </a:r>
            <a:endParaRPr lang="en-US" sz="2000" dirty="0">
              <a:latin typeface="Layiji MaHaNiYom V1.5" pitchFamily="2" charset="0"/>
              <a:cs typeface="Layiji MaHaNiYom V1.5" pitchFamily="2" charset="0"/>
            </a:endParaRPr>
          </a:p>
        </p:txBody>
      </p:sp>
      <p:cxnSp>
        <p:nvCxnSpPr>
          <p:cNvPr id="9" name="ลูกศรเชื่อมต่อแบบตรง 15"/>
          <p:cNvCxnSpPr>
            <a:stCxn id="11" idx="4"/>
            <a:endCxn id="5" idx="0"/>
          </p:cNvCxnSpPr>
          <p:nvPr/>
        </p:nvCxnSpPr>
        <p:spPr>
          <a:xfrm flipH="1">
            <a:off x="6656799" y="5240642"/>
            <a:ext cx="393" cy="31277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ข้าวหลามตัด 16"/>
          <p:cNvSpPr/>
          <p:nvPr/>
        </p:nvSpPr>
        <p:spPr>
          <a:xfrm>
            <a:off x="5410200" y="2362200"/>
            <a:ext cx="2499235" cy="1084572"/>
          </a:xfrm>
          <a:prstGeom prst="diamond">
            <a:avLst/>
          </a:prstGeom>
          <a:solidFill>
            <a:schemeClr val="accent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เพศ “หญิง” ใช่หรือไม่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1" name="วงรี 3"/>
          <p:cNvSpPr/>
          <p:nvPr/>
        </p:nvSpPr>
        <p:spPr>
          <a:xfrm>
            <a:off x="6400800" y="4819251"/>
            <a:ext cx="512784" cy="421391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2" name="ตัวเชื่อมต่อตรง 5"/>
          <p:cNvCxnSpPr/>
          <p:nvPr/>
        </p:nvCxnSpPr>
        <p:spPr>
          <a:xfrm>
            <a:off x="5133975" y="2900105"/>
            <a:ext cx="28173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8"/>
          <p:cNvCxnSpPr/>
          <p:nvPr/>
        </p:nvCxnSpPr>
        <p:spPr>
          <a:xfrm>
            <a:off x="5133632" y="2887404"/>
            <a:ext cx="1" cy="784287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ตรง 21"/>
          <p:cNvCxnSpPr/>
          <p:nvPr/>
        </p:nvCxnSpPr>
        <p:spPr>
          <a:xfrm>
            <a:off x="7896225" y="2900104"/>
            <a:ext cx="246522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ตัวเชื่อมต่อตรง 22"/>
          <p:cNvCxnSpPr/>
          <p:nvPr/>
        </p:nvCxnSpPr>
        <p:spPr>
          <a:xfrm>
            <a:off x="8143089" y="2886878"/>
            <a:ext cx="1" cy="784287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ตัวเชื่อมต่อตรง 23"/>
          <p:cNvCxnSpPr/>
          <p:nvPr/>
        </p:nvCxnSpPr>
        <p:spPr>
          <a:xfrm>
            <a:off x="5299878" y="4447655"/>
            <a:ext cx="8043" cy="58065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ตัวเชื่อมต่อตรง 28"/>
          <p:cNvCxnSpPr/>
          <p:nvPr/>
        </p:nvCxnSpPr>
        <p:spPr>
          <a:xfrm>
            <a:off x="8047501" y="4474061"/>
            <a:ext cx="0" cy="55425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ตัวเชื่อมต่อตรง 29"/>
          <p:cNvCxnSpPr>
            <a:endCxn id="11" idx="2"/>
          </p:cNvCxnSpPr>
          <p:nvPr/>
        </p:nvCxnSpPr>
        <p:spPr>
          <a:xfrm>
            <a:off x="5287360" y="5028314"/>
            <a:ext cx="1113440" cy="1633"/>
          </a:xfrm>
          <a:prstGeom prst="line">
            <a:avLst/>
          </a:prstGeom>
          <a:ln w="127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ตัวเชื่อมต่อตรง 31"/>
          <p:cNvCxnSpPr>
            <a:stCxn id="11" idx="6"/>
          </p:cNvCxnSpPr>
          <p:nvPr/>
        </p:nvCxnSpPr>
        <p:spPr>
          <a:xfrm flipV="1">
            <a:off x="6913584" y="5029946"/>
            <a:ext cx="1133917" cy="1"/>
          </a:xfrm>
          <a:prstGeom prst="line">
            <a:avLst/>
          </a:prstGeom>
          <a:ln w="12700">
            <a:headEnd type="triangle" w="lg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สี่เหลี่ยมผืนผ้า 38"/>
          <p:cNvSpPr/>
          <p:nvPr/>
        </p:nvSpPr>
        <p:spPr>
          <a:xfrm>
            <a:off x="4655444" y="2426836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ใช่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1" name="สี่เหลี่ยมผืนผ้า 39"/>
          <p:cNvSpPr/>
          <p:nvPr/>
        </p:nvSpPr>
        <p:spPr>
          <a:xfrm>
            <a:off x="7407402" y="2428593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ไม่ใช่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17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2.2 สอบตกหรือไม่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3943350" cy="3954463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ผลการสอบ</a:t>
            </a:r>
          </a:p>
          <a:p>
            <a:pPr lvl="1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สอบไม่ผ่าน ต้องสอบซ่อม ก่อนจบการทำงาน</a:t>
            </a:r>
          </a:p>
          <a:p>
            <a:pPr lvl="1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สอบผ่าน จบการทำงาน</a:t>
            </a:r>
          </a:p>
        </p:txBody>
      </p:sp>
      <p:sp>
        <p:nvSpPr>
          <p:cNvPr id="4" name="สี่เหลี่ยมผืนผ้ามุมมน 7"/>
          <p:cNvSpPr/>
          <p:nvPr/>
        </p:nvSpPr>
        <p:spPr>
          <a:xfrm>
            <a:off x="5982396" y="1113256"/>
            <a:ext cx="1501206" cy="57941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สี่เหลี่ยมผืนผ้ามุมมน 8"/>
          <p:cNvSpPr/>
          <p:nvPr/>
        </p:nvSpPr>
        <p:spPr>
          <a:xfrm>
            <a:off x="5982396" y="5557911"/>
            <a:ext cx="1501206" cy="57941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สิ้นสุด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6" name="ลูกศรเชื่อมต่อแบบตรง 10"/>
          <p:cNvCxnSpPr/>
          <p:nvPr/>
        </p:nvCxnSpPr>
        <p:spPr>
          <a:xfrm>
            <a:off x="6732999" y="1718069"/>
            <a:ext cx="1" cy="37925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สี่เหลี่ยมผืนผ้า 11"/>
          <p:cNvSpPr/>
          <p:nvPr/>
        </p:nvSpPr>
        <p:spPr>
          <a:xfrm>
            <a:off x="5784868" y="3663401"/>
            <a:ext cx="1896261" cy="737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สอบซ่อม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8" name="ลูกศรเชื่อมต่อแบบตรง 15"/>
          <p:cNvCxnSpPr>
            <a:stCxn id="10" idx="4"/>
            <a:endCxn id="5" idx="0"/>
          </p:cNvCxnSpPr>
          <p:nvPr/>
        </p:nvCxnSpPr>
        <p:spPr>
          <a:xfrm>
            <a:off x="6732998" y="5135619"/>
            <a:ext cx="1" cy="42229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ข้าวหลามตัด 16"/>
          <p:cNvSpPr/>
          <p:nvPr/>
        </p:nvSpPr>
        <p:spPr>
          <a:xfrm>
            <a:off x="5486400" y="2112983"/>
            <a:ext cx="2499235" cy="1084572"/>
          </a:xfrm>
          <a:prstGeom prst="diamond">
            <a:avLst/>
          </a:prstGeom>
          <a:solidFill>
            <a:schemeClr val="accent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ผลการสอบ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0" name="วงรี 3"/>
          <p:cNvSpPr/>
          <p:nvPr/>
        </p:nvSpPr>
        <p:spPr>
          <a:xfrm>
            <a:off x="6514706" y="4714228"/>
            <a:ext cx="436584" cy="421391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1" name="ตัวเชื่อมต่อตรง 18"/>
          <p:cNvCxnSpPr>
            <a:stCxn id="9" idx="2"/>
          </p:cNvCxnSpPr>
          <p:nvPr/>
        </p:nvCxnSpPr>
        <p:spPr>
          <a:xfrm>
            <a:off x="6736018" y="3197555"/>
            <a:ext cx="10420" cy="43508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ตัวเชื่อมต่อตรง 21"/>
          <p:cNvCxnSpPr/>
          <p:nvPr/>
        </p:nvCxnSpPr>
        <p:spPr>
          <a:xfrm>
            <a:off x="7972425" y="2650887"/>
            <a:ext cx="246522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31"/>
          <p:cNvCxnSpPr>
            <a:stCxn id="10" idx="6"/>
          </p:cNvCxnSpPr>
          <p:nvPr/>
        </p:nvCxnSpPr>
        <p:spPr>
          <a:xfrm>
            <a:off x="6951290" y="4924924"/>
            <a:ext cx="1267657" cy="0"/>
          </a:xfrm>
          <a:prstGeom prst="line">
            <a:avLst/>
          </a:prstGeom>
          <a:ln w="12700">
            <a:headEnd type="triangle" w="lg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สี่เหลี่ยมผืนผ้า 39"/>
          <p:cNvSpPr/>
          <p:nvPr/>
        </p:nvSpPr>
        <p:spPr>
          <a:xfrm>
            <a:off x="5810268" y="3144880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ไม่ผ่าน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218947" y="2650887"/>
            <a:ext cx="14950" cy="2274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6732998" y="4401451"/>
            <a:ext cx="393" cy="31277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สี่เหลี่ยมผืนผ้า 39"/>
          <p:cNvSpPr/>
          <p:nvPr/>
        </p:nvSpPr>
        <p:spPr>
          <a:xfrm>
            <a:off x="7483602" y="2150289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ผ่าน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42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076649"/>
          </a:xfrm>
        </p:spPr>
        <p:txBody>
          <a:bodyPr/>
          <a:lstStyle/>
          <a:p>
            <a:pPr algn="ctr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3. ผังงานแบบทำซ้ำ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4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หัวข้อเรื่อง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ผังงานคืออะไร</a:t>
            </a:r>
          </a:p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สัญลักษณ์ของผังงาน</a:t>
            </a:r>
          </a:p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ประเภทของผังงาน</a:t>
            </a:r>
          </a:p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รูปแบบของผังงาน</a:t>
            </a:r>
          </a:p>
          <a:p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5" panose="020B0604020202020204" charset="0"/>
                <a:cs typeface="Layiji MaHaNiYom V1.5" panose="020B0604020202020204" charset="0"/>
              </a:rPr>
              <a:t>หน้า </a:t>
            </a:r>
            <a:r>
              <a:rPr lang="en-US" dirty="0">
                <a:latin typeface="Layiji MaHaNiYom V1.5" panose="020B0604020202020204" charset="0"/>
                <a:cs typeface="Layiji MaHaNiYom V1.5" panose="020B0604020202020204" charset="0"/>
              </a:rPr>
              <a:t>|</a:t>
            </a:r>
            <a:r>
              <a:rPr lang="th-TH" dirty="0">
                <a:latin typeface="Layiji MaHaNiYom V1.5" panose="020B0604020202020204" charset="0"/>
                <a:cs typeface="Layiji MaHaNiYom V1.5" panose="020B0604020202020204" charset="0"/>
              </a:rPr>
              <a:t> </a:t>
            </a:r>
            <a:fld id="{72E996EA-3DC7-409C-9693-5C3414AF7FD4}" type="slidenum">
              <a:rPr lang="th-TH" smtClean="0">
                <a:latin typeface="Layiji MaHaNiYom V1.5" panose="020B0604020202020204" charset="0"/>
                <a:cs typeface="Layiji MaHaNiYom V1.5" panose="020B0604020202020204" charset="0"/>
              </a:rPr>
              <a:t>3</a:t>
            </a:fld>
            <a:endParaRPr lang="th-TH" dirty="0"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10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ผังงานแบบทำซ้ำ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4097896" cy="39544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เป็นรูปแบบที่มีการกระทำกระบวนการหนึ่งหลายครั้ง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โดยมีเงื่อนไขในการควบคุม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จะแตกต่างกับรูปแบบมีเงื่อนไขตรงที่เงื่อนไขจะถูกทดสอบจนกว่าจะเป็นเท็จถึงจะหยุดการทำซ้ำ</a:t>
            </a:r>
          </a:p>
          <a:p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สี่เหลี่ยมผืนผ้า 38"/>
          <p:cNvSpPr/>
          <p:nvPr/>
        </p:nvSpPr>
        <p:spPr>
          <a:xfrm>
            <a:off x="7264598" y="2553586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เท็จ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ข้าวหลามตัด 16"/>
          <p:cNvSpPr/>
          <p:nvPr/>
        </p:nvSpPr>
        <p:spPr>
          <a:xfrm>
            <a:off x="5593353" y="2506433"/>
            <a:ext cx="2123217" cy="975256"/>
          </a:xfrm>
          <a:prstGeom prst="diamond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เงื่อนไข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stCxn id="5" idx="2"/>
            <a:endCxn id="8" idx="0"/>
          </p:cNvCxnSpPr>
          <p:nvPr/>
        </p:nvCxnSpPr>
        <p:spPr>
          <a:xfrm>
            <a:off x="6654962" y="3481689"/>
            <a:ext cx="5189" cy="7372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51835" y="1899702"/>
            <a:ext cx="6251" cy="5905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11"/>
          <p:cNvSpPr/>
          <p:nvPr/>
        </p:nvSpPr>
        <p:spPr>
          <a:xfrm>
            <a:off x="5712020" y="4218927"/>
            <a:ext cx="1896261" cy="579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คำสั่ง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9" name="สี่เหลี่ยมผืนผ้า 38"/>
          <p:cNvSpPr/>
          <p:nvPr/>
        </p:nvSpPr>
        <p:spPr>
          <a:xfrm>
            <a:off x="5712020" y="3481689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จริง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5260048" y="4508446"/>
            <a:ext cx="45197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60046" y="2194977"/>
            <a:ext cx="2" cy="23244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60048" y="2194977"/>
            <a:ext cx="1391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3"/>
          </p:cNvCxnSpPr>
          <p:nvPr/>
        </p:nvCxnSpPr>
        <p:spPr>
          <a:xfrm>
            <a:off x="7716570" y="2994061"/>
            <a:ext cx="389597" cy="312018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24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3604"/>
            <a:ext cx="7886700" cy="1325563"/>
          </a:xfrm>
        </p:spPr>
        <p:txBody>
          <a:bodyPr/>
          <a:lstStyle/>
          <a:p>
            <a:pPr algn="l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3 วิ่งครบหรือยัง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3904713" cy="3954463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วิ่งรอบสนามครบ 10 รอบ</a:t>
            </a:r>
          </a:p>
          <a:p>
            <a:pPr lvl="1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จริง</a:t>
            </a:r>
          </a:p>
          <a:p>
            <a:pPr marL="457200" lvl="1" indent="0">
              <a:buNone/>
            </a:pP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หยุดวิ่ง (สิ้นสุด)</a:t>
            </a:r>
          </a:p>
          <a:p>
            <a:pPr lvl="1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เท็จ</a:t>
            </a:r>
          </a:p>
          <a:p>
            <a:pPr marL="457200" lvl="1" indent="0">
              <a:buNone/>
            </a:pP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วิ่งต่อ และนับรอบเพิ่ม</a:t>
            </a:r>
          </a:p>
        </p:txBody>
      </p:sp>
      <p:sp>
        <p:nvSpPr>
          <p:cNvPr id="4" name="สี่เหลี่ยมผืนผ้า 38"/>
          <p:cNvSpPr/>
          <p:nvPr/>
        </p:nvSpPr>
        <p:spPr>
          <a:xfrm>
            <a:off x="5664156" y="3319365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เท็จ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ข้าวหลามตัด 16"/>
          <p:cNvSpPr/>
          <p:nvPr/>
        </p:nvSpPr>
        <p:spPr>
          <a:xfrm>
            <a:off x="5609165" y="2350293"/>
            <a:ext cx="2123217" cy="975256"/>
          </a:xfrm>
          <a:prstGeom prst="diamond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วิ่งครบ </a:t>
            </a:r>
          </a:p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10 รอบ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stCxn id="5" idx="2"/>
            <a:endCxn id="8" idx="0"/>
          </p:cNvCxnSpPr>
          <p:nvPr/>
        </p:nvCxnSpPr>
        <p:spPr>
          <a:xfrm>
            <a:off x="6670774" y="3325549"/>
            <a:ext cx="0" cy="588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2"/>
            <a:endCxn id="5" idx="0"/>
          </p:cNvCxnSpPr>
          <p:nvPr/>
        </p:nvCxnSpPr>
        <p:spPr>
          <a:xfrm>
            <a:off x="6663216" y="1719497"/>
            <a:ext cx="7558" cy="63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11"/>
          <p:cNvSpPr/>
          <p:nvPr/>
        </p:nvSpPr>
        <p:spPr>
          <a:xfrm>
            <a:off x="5722643" y="3914074"/>
            <a:ext cx="1896261" cy="579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วิ่งต่อ และนับรอบเพิ่ม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9" name="สี่เหลี่ยมผืนผ้า 38"/>
          <p:cNvSpPr/>
          <p:nvPr/>
        </p:nvSpPr>
        <p:spPr>
          <a:xfrm>
            <a:off x="7264598" y="2386211"/>
            <a:ext cx="1250752" cy="52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จริง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5345591" y="4203593"/>
            <a:ext cx="37705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45591" y="1879105"/>
            <a:ext cx="2" cy="23244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45591" y="1879105"/>
            <a:ext cx="13176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สี่เหลี่ยมผืนผ้ามุมมน 7"/>
          <p:cNvSpPr/>
          <p:nvPr/>
        </p:nvSpPr>
        <p:spPr>
          <a:xfrm>
            <a:off x="5912613" y="1140084"/>
            <a:ext cx="1501206" cy="57941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สี่เหลี่ยมผืนผ้ามุมมน 8"/>
          <p:cNvSpPr/>
          <p:nvPr/>
        </p:nvSpPr>
        <p:spPr>
          <a:xfrm>
            <a:off x="7413819" y="5712457"/>
            <a:ext cx="1501206" cy="57941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สิ้นสุด</a:t>
            </a:r>
            <a:endParaRPr lang="en-US" sz="2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15" name="Elbow Connector 14"/>
          <p:cNvCxnSpPr>
            <a:stCxn id="5" idx="3"/>
            <a:endCxn id="14" idx="0"/>
          </p:cNvCxnSpPr>
          <p:nvPr/>
        </p:nvCxnSpPr>
        <p:spPr>
          <a:xfrm>
            <a:off x="7732382" y="2837921"/>
            <a:ext cx="432040" cy="287453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36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ประโยชน์ของผังงาน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8017916" cy="39544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ช่วยในการลำดับขั้นตอนการทำงาน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ช่วยในการสื่อสารกับผู้อื่น ทำให้สามารถเข้าใจงานได้ง่าย และรวดเร็วยิ่งขึ้น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ช่วยสื่อความหมายด้วยภาพที่ทำให้สื่อความหมายได้ชัดเจนขึ้น จึงทำให้เข้าใจได้ดีกว่าตัวอักษรหรือคำพูดเพียงอย่างเดียว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ช่วยในการตรวจสอบและการแก้ไข ทำให้มองเห็นจุดผิดพลาดที่ต้องแก้ไขได้ง่ายขึ้น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6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9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7256" y="1490808"/>
            <a:ext cx="6880499" cy="777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defRPr>
            </a:lvl1pPr>
          </a:lstStyle>
          <a:p>
            <a:r>
              <a:rPr lang="th-TH" sz="4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เริ่มต้นการใช้งาน </a:t>
            </a:r>
            <a:r>
              <a:rPr lang="en-US" sz="4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Scratch</a:t>
            </a:r>
            <a:endParaRPr lang="th-TH" sz="4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4512" y="3805933"/>
            <a:ext cx="8009871" cy="1748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เปิด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web browser -&gt; https://scratch.mit.edu/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ไปที่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Join Scratch</a:t>
            </a:r>
          </a:p>
          <a:p>
            <a:pPr marL="457200" indent="-457200">
              <a:spcBef>
                <a:spcPts val="1200"/>
              </a:spcBef>
              <a:buFont typeface="IrisUPC" pitchFamily="34" charset="-34"/>
              <a:buChar char="§"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b="14523"/>
          <a:stretch/>
        </p:blipFill>
        <p:spPr>
          <a:xfrm flipH="1">
            <a:off x="5130798" y="4479568"/>
            <a:ext cx="4013202" cy="21498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47FB69E-2D8E-4893-BA46-D9A6314B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0" y="2652000"/>
            <a:ext cx="8460660" cy="7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61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กรอกข้อมูลให้ครบถ้วน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1014B01-B2A3-4FF4-8F1C-26632AC64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6" y="2281635"/>
            <a:ext cx="3837482" cy="336612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FA910CF-F0F7-41B2-AA5E-814859CAD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32" y="1680519"/>
            <a:ext cx="2072742" cy="228418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46E5732-8C43-4ED9-98CE-3FCCEDDF3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193" y="1673098"/>
            <a:ext cx="2072742" cy="229160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6A397BD-3A52-4379-A35E-3061541D8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127" y="4004462"/>
            <a:ext cx="2217645" cy="25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3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ยืนยันการสมัครที่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E-mail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3263" r="23398" b="40929"/>
          <a:stretch/>
        </p:blipFill>
        <p:spPr>
          <a:xfrm>
            <a:off x="898298" y="2222499"/>
            <a:ext cx="7347404" cy="32400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75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เริ่มสร้างสรรค์ชิ้นงาน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8919"/>
            <a:ext cx="7886700" cy="3954463"/>
          </a:xfrm>
        </p:spPr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กดที่ปุ่ม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Create 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บริเวณด้านซ้ายบน</a:t>
            </a:r>
          </a:p>
          <a:p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หน้าต่างสำหรับการสร้างสรรค์ชิ้นงาน</a:t>
            </a: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1D2DD5A-C5A5-4D24-87E4-8238693A0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4"/>
          <a:stretch/>
        </p:blipFill>
        <p:spPr>
          <a:xfrm>
            <a:off x="2195892" y="2316616"/>
            <a:ext cx="5248723" cy="65262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F9CEE63-B3C1-42BD-94C2-1F1BC4319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2"/>
          <a:stretch/>
        </p:blipFill>
        <p:spPr>
          <a:xfrm>
            <a:off x="1522621" y="3339777"/>
            <a:ext cx="6595263" cy="30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7DE6DBD-6197-4275-B5A4-8B3AC52C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178"/>
            <a:ext cx="9144000" cy="4435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870" y="2034539"/>
            <a:ext cx="2266950" cy="1847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885" y="2725188"/>
            <a:ext cx="189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ตั้งชื่อชิ้นงาน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475" y="1957388"/>
            <a:ext cx="871538" cy="133350"/>
          </a:xfrm>
          <a:prstGeom prst="rect">
            <a:avLst/>
          </a:prstGeom>
          <a:solidFill>
            <a:srgbClr val="E9EAEA"/>
          </a:solidFill>
          <a:ln>
            <a:solidFill>
              <a:srgbClr val="E8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608" y="1654603"/>
            <a:ext cx="3810000" cy="34136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15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D0A900E-849A-4326-B319-C4D5A92B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50" y="1026410"/>
            <a:ext cx="6183200" cy="5512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5494" y="4930588"/>
            <a:ext cx="542311" cy="1608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8" y="2978201"/>
            <a:ext cx="2306782" cy="1880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7666" y="3429000"/>
            <a:ext cx="1928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เพิ่มตัวละครใหม่จากโปรแกรม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8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ผังงานคืออะไร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ผังงาน (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Flowchart) 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เป็นรูปภาพ หรือ สัญลักษณ์ ที่ใช้เขียนแทนขั้นตอนของงานหรือสิ่งที่กำลังอธิบาย ที่อาจประกอบไปด้วยคำอธิบาย ข้อความ หรือคำพูด แบบย่อ ของงานหนึ่งๆ โดยใช้สัญลักษณ์ที่เป็นมาตรฐานเดียวกัน เพราะการนำเสนอขั้นตอนของงานให้เข้าใจตรงกันระหว่างผู้เกี่ยวข้อง ด้วยคำพูด หรือ ข้อความทำได้ยากกว่า</a:t>
            </a: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94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4" t="32521" r="4799" b="13752"/>
          <a:stretch/>
        </p:blipFill>
        <p:spPr bwMode="auto">
          <a:xfrm>
            <a:off x="152400" y="1411426"/>
            <a:ext cx="8839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25481" y="627036"/>
            <a:ext cx="3613518" cy="2945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219200"/>
            <a:ext cx="2489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เลือกตัวละครที่ต้องการ 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จากนั้นกด </a:t>
            </a:r>
            <a:r>
              <a:rPr lang="en-US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OK</a:t>
            </a:r>
            <a:endParaRPr lang="th-TH" sz="3600" dirty="0">
              <a:solidFill>
                <a:schemeClr val="bg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5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DC82B87-9DFF-4C5D-8A36-CFB9B6AF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62" y="902885"/>
            <a:ext cx="4933531" cy="5509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5225" y="4912659"/>
            <a:ext cx="1786944" cy="14996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69" y="3696304"/>
            <a:ext cx="3711338" cy="3025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4902" y="4516392"/>
            <a:ext cx="272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ลบตัวละครที่ไม่ต้องการ โดยคลิกขวา ที่ตัวละคร แล้วเลือก </a:t>
            </a:r>
            <a:r>
              <a:rPr lang="en-US" sz="28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delete</a:t>
            </a:r>
            <a:endParaRPr lang="th-TH" sz="2800" dirty="0">
              <a:solidFill>
                <a:schemeClr val="bg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92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F2ED555-3713-4581-871D-B381825D6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30"/>
          <a:stretch/>
        </p:blipFill>
        <p:spPr>
          <a:xfrm>
            <a:off x="410135" y="1078082"/>
            <a:ext cx="8025048" cy="5311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2524" y="4428565"/>
            <a:ext cx="1284194" cy="1914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42D4815-3A70-4B0F-AF01-83857CA53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9" y="1781002"/>
            <a:ext cx="3297891" cy="2688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2614283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เลือกฉากหลัง โดยเลือกรูปภาพจากคอมพิวเตอร์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2334845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D5BC7EE-E8C7-4B24-A37E-4494608A9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076928"/>
            <a:ext cx="8242150" cy="5235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8" y="1330292"/>
            <a:ext cx="1775013" cy="16639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A8419DD-6BB8-46F5-B8EF-790568942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1" y="387877"/>
            <a:ext cx="4863659" cy="3964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3858" y="1568476"/>
            <a:ext cx="3955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ลบฉากหลังที่ไม่ต้องการออก โดยคลิกขวา </a:t>
            </a:r>
            <a:b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</a:br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แล้วเลือก </a:t>
            </a:r>
            <a:r>
              <a:rPr lang="en-US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delete</a:t>
            </a:r>
            <a:endParaRPr lang="th-TH" sz="3600" dirty="0">
              <a:solidFill>
                <a:schemeClr val="bg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6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B53546A-1527-4B9D-87D8-F13A4AEF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55"/>
          <a:stretch/>
        </p:blipFill>
        <p:spPr>
          <a:xfrm>
            <a:off x="721641" y="1061076"/>
            <a:ext cx="7700718" cy="55473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1943100"/>
            <a:ext cx="1600200" cy="838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66" y="2781300"/>
            <a:ext cx="4693433" cy="2945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3999" y="3834774"/>
            <a:ext cx="387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ลากบล็อกคำสั่ง มาวางบริเวณพื้นที่วางบล็อกคำสั่ง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F6D0EA7-0D08-470B-B7BB-4B88C570B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37"/>
          <a:stretch/>
        </p:blipFill>
        <p:spPr>
          <a:xfrm>
            <a:off x="585435" y="1222953"/>
            <a:ext cx="7184030" cy="4756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7" y="3162419"/>
            <a:ext cx="4693433" cy="2945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7043" y="398026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บล็อกคำสั่งนี้จะทำให้ตัวละครพูดว่า “สวัสดี”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E113F3A-0143-4D15-92F8-3AD629DB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3" y="1127186"/>
            <a:ext cx="8787154" cy="5410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1" y="3310145"/>
            <a:ext cx="4693433" cy="2945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2129" y="4182094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บล็อกคำสั่งนี้จะทำให้ตัวละครพูดว่า 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“ฉันเป็นปูสีแดง”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1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8FC7BD0-DCBB-4132-94D0-34007031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52689"/>
            <a:ext cx="8325853" cy="5576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4383"/>
            <a:ext cx="4341848" cy="2724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4950" y="4509504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บล็อกคำสั่งนี้จะทำให้ตัวละครพูดว่า 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“แต่ฉันยังไม่มีชื่อ”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68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CD511E2-AB8B-4F1A-AD34-9F7A32C3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33175"/>
            <a:ext cx="8199831" cy="5303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15" y="3499896"/>
            <a:ext cx="4798181" cy="2483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6176" y="4008943"/>
            <a:ext cx="4045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บล็อกคำสั่งนี้จะทำให้ตัวละครพูดว่า “เธอช่วยตั้งชื่อให้ฉันหน่อย” </a:t>
            </a:r>
          </a:p>
          <a:p>
            <a:pPr algn="ctr"/>
            <a:r>
              <a:rPr lang="th-TH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และจะทำงานต่อหลังจากผู้ใช้</a:t>
            </a:r>
          </a:p>
          <a:p>
            <a:pPr algn="ctr"/>
            <a:r>
              <a:rPr lang="th-TH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ป้อนชื่อใส่ไปแล้ว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85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1792" y="3913698"/>
            <a:ext cx="8288122" cy="1248613"/>
            <a:chOff x="915438" y="3913698"/>
            <a:chExt cx="7734300" cy="1248613"/>
          </a:xfrm>
        </p:grpSpPr>
        <p:sp>
          <p:nvSpPr>
            <p:cNvPr id="2" name="Text Placeholder 2"/>
            <p:cNvSpPr txBox="1">
              <a:spLocks/>
            </p:cNvSpPr>
            <p:nvPr/>
          </p:nvSpPr>
          <p:spPr>
            <a:xfrm>
              <a:off x="915438" y="4133454"/>
              <a:ext cx="7734300" cy="1028857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IrisUPC" panose="020B0604020202020204" pitchFamily="34" charset="-34"/>
                  <a:ea typeface="IrisUPC" panose="020B0604020202020204" pitchFamily="34" charset="-34"/>
                  <a:cs typeface="IrisUPC" panose="020B0604020202020204" pitchFamily="34" charset="-34"/>
                  <a:sym typeface="Arial"/>
                  <a:rtl val="0"/>
                </a:defRPr>
              </a:lvl1pPr>
              <a:lvl2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th-TH" sz="4000" dirty="0"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โดยใช้บล็อกคำสั่ง                       ในการเชื่อมข้อความ </a:t>
              </a:r>
              <a:r>
                <a:rPr lang="en-US" sz="4000" dirty="0"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 </a:t>
              </a:r>
            </a:p>
            <a:p>
              <a:pPr marL="457200" indent="-457200">
                <a:spcBef>
                  <a:spcPts val="1200"/>
                </a:spcBef>
                <a:buFont typeface="IrisUPC" pitchFamily="34" charset="-34"/>
                <a:buChar char="§"/>
              </a:pPr>
              <a:endParaRPr lang="th-TH" sz="4000" dirty="0">
                <a:latin typeface="Layiji MaHaNiYom V1.61" panose="02000000000000000000" pitchFamily="2" charset="0"/>
                <a:cs typeface="Layiji MaHaNiYom V1.61" panose="02000000000000000000" pitchFamily="2" charset="0"/>
              </a:endParaRPr>
            </a:p>
            <a:p>
              <a:pPr>
                <a:spcBef>
                  <a:spcPts val="1200"/>
                </a:spcBef>
              </a:pPr>
              <a:endParaRPr lang="th-TH" sz="4000" dirty="0">
                <a:latin typeface="Layiji MaHaNiYom V1.61" panose="02000000000000000000" pitchFamily="2" charset="0"/>
                <a:cs typeface="Layiji MaHaNiYom V1.61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917" b="77604" l="35871" r="45168">
                          <a14:foregroundMark x1="36603" y1="75391" x2="44436" y2="75391"/>
                          <a14:foregroundMark x1="36969" y1="76432" x2="43924" y2="763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72342" r="55035" b="21645"/>
            <a:stretch/>
          </p:blipFill>
          <p:spPr bwMode="auto">
            <a:xfrm>
              <a:off x="3344421" y="3913698"/>
              <a:ext cx="2602171" cy="998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315813" y="1646030"/>
            <a:ext cx="4992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ต่อจากนี้จะทำการเชื่อมข้อความ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400" y="2038007"/>
            <a:ext cx="6705600" cy="1962336"/>
            <a:chOff x="1676400" y="2038007"/>
            <a:chExt cx="6705600" cy="19623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000" b="55990" l="36091" r="46047">
                          <a14:foregroundMark x1="37701" y1="52734" x2="42094" y2="52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4" t="45769" r="52643" b="44231"/>
            <a:stretch/>
          </p:blipFill>
          <p:spPr bwMode="auto">
            <a:xfrm>
              <a:off x="3874951" y="2038007"/>
              <a:ext cx="3962402" cy="196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76400" y="2855112"/>
              <a:ext cx="6705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th-TH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“ฉันชอบชื่อ” </a:t>
              </a:r>
              <a:r>
                <a:rPr 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+           + </a:t>
              </a:r>
              <a:r>
                <a:rPr lang="th-TH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“นะ”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ลักษณะของผังงานที่ดี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ใช้สัญลักษณ์ตามที่กำหนดไว้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ใช้ลูกศรแสดงทิศทางการไหลของข้อมูลจากบนลงล่าง </a:t>
            </a:r>
          </a:p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หรือ จากซ้ายไปขวา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คำอธิบายในภาพควรสั้นกะทัดรัด และ เข้าใจง่าย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ทุกแผนภาพต้องมีลูกศรแสดงทิศทางเข้า – ออก</a:t>
            </a:r>
          </a:p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ไม่ควรโยงเส้นเชื่อมผังงานที่อยู่ไกลมาก ๆ </a:t>
            </a:r>
          </a:p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ควรใช้สัญลักษณ์จุดเชื่อมต่อแทน</a:t>
            </a:r>
          </a:p>
          <a:p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80" y="2043110"/>
            <a:ext cx="2556120" cy="37842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54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F475A04-656B-4C47-A663-406E1CDF2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1" y="1143000"/>
            <a:ext cx="8586218" cy="5213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9147" y="4185695"/>
            <a:ext cx="3173730" cy="2586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8182" y="5063676"/>
            <a:ext cx="268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ใช้บล็อกคำสั่ง </a:t>
            </a:r>
            <a:r>
              <a:rPr lang="en-US" sz="24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join </a:t>
            </a:r>
            <a:r>
              <a:rPr lang="th-TH" sz="2400" dirty="0">
                <a:solidFill>
                  <a:schemeClr val="bg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เพื่อเชื่อมข้อความ “ฉันชอบชื่อ”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7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454DAFC-60DD-478B-B5EF-4F1B4EE5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4" y="1169982"/>
            <a:ext cx="8827971" cy="506945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 rot="10800000">
            <a:off x="2851132" y="4641965"/>
            <a:ext cx="3730196" cy="1660411"/>
          </a:xfrm>
          <a:prstGeom prst="wedgeRoundRectCallout">
            <a:avLst>
              <a:gd name="adj1" fmla="val -21454"/>
              <a:gd name="adj2" fmla="val 79514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24614" y="4779673"/>
            <a:ext cx="3533336" cy="1384995"/>
            <a:chOff x="2924614" y="4779673"/>
            <a:chExt cx="3533336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2924614" y="4779673"/>
              <a:ext cx="35333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ใช้บล็อกคำสั่ง </a:t>
              </a:r>
              <a:r>
                <a:rPr lang="en-US" sz="2800" dirty="0">
                  <a:solidFill>
                    <a:schemeClr val="bg1"/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join </a:t>
              </a:r>
              <a:r>
                <a:rPr lang="th-TH" sz="2800" dirty="0">
                  <a:solidFill>
                    <a:schemeClr val="bg1"/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ซ้อนกับบล็อกคำสั่ง </a:t>
              </a:r>
              <a:r>
                <a:rPr lang="en-US" sz="2800" dirty="0">
                  <a:solidFill>
                    <a:schemeClr val="bg1"/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join </a:t>
              </a:r>
              <a:r>
                <a:rPr lang="th-TH" sz="2800" dirty="0">
                  <a:solidFill>
                    <a:schemeClr val="bg1"/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อีกชั้น เพื่อเชื่อม                                 </a:t>
              </a:r>
            </a:p>
            <a:p>
              <a:pPr algn="ctr"/>
              <a:r>
                <a:rPr lang="th-TH" sz="2800" dirty="0">
                  <a:solidFill>
                    <a:schemeClr val="bg1"/>
                  </a:solidFill>
                  <a:latin typeface="Layiji MaHaNiYom V1.61" panose="02000000000000000000" pitchFamily="2" charset="0"/>
                  <a:cs typeface="Layiji MaHaNiYom V1.61" panose="02000000000000000000" pitchFamily="2" charset="0"/>
                </a:rPr>
                <a:t>             กับข้อความ “นะ”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000" b="55990" l="36091" r="46047">
                          <a14:foregroundMark x1="37701" y1="52734" x2="42094" y2="52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4" t="49871" r="56652" b="46404"/>
            <a:stretch/>
          </p:blipFill>
          <p:spPr bwMode="auto">
            <a:xfrm>
              <a:off x="3083361" y="5594465"/>
              <a:ext cx="1336239" cy="381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627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แหล่งอ้างอิง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1369"/>
            <a:ext cx="7886700" cy="39544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ผังงานและความหมายของผังงาน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จาก :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http://www.slideshare.net/9inglobin/ss-43468731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Scratch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จาก :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https://scratch.mit.edu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19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F5DA752-BC87-409A-8B0D-DA9CC39AC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3" r="6403" b="16467"/>
          <a:stretch/>
        </p:blipFill>
        <p:spPr>
          <a:xfrm>
            <a:off x="161383" y="3034554"/>
            <a:ext cx="3944434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สัญลักษณ์ที่ใช้ในการเขียนผังงาน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สัญลักษณ์ที่ใช้ในผังงาน จะใช้รูปแบบที่เหมือนกันตามมาตรฐานที่สถาบัน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ANSI 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กำหนดเพื่อสื่อความหมายเดียวกัน แม้ว่าจะเห็นผังงานที่ภาษาแตกต่างกัน แต่เมื่อเห็นสัญลักษณ์เหล่านั้นก็สามารถเข้าใจตรงกัน และทำงานตามขั้นตอนที่ระบุไว้ได้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ANSI 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ย่อมาจาก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American National Standards Institute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คือ สถาบันมาตรฐานแห่งชาติของสหรัฐอเมริกา</a:t>
            </a:r>
          </a:p>
          <a:p>
            <a:pPr marL="0" indent="0">
              <a:buNone/>
            </a:pP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0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ตัวอย่างสัญลักษณ์</a:t>
            </a:r>
            <a:b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</a:b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ที่ใช้ในการเขียนผังงาน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9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Start/Terminator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สัญลักษณ์แทนจุดเริ่มต้นและจุดสิ้นสุดของการทำงาน</a:t>
            </a:r>
          </a:p>
        </p:txBody>
      </p:sp>
      <p:sp>
        <p:nvSpPr>
          <p:cNvPr id="4" name="สี่เหลี่ยมผืนผ้ามุมมน 6"/>
          <p:cNvSpPr/>
          <p:nvPr/>
        </p:nvSpPr>
        <p:spPr>
          <a:xfrm>
            <a:off x="2057400" y="2438400"/>
            <a:ext cx="5233893" cy="200119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7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Process</a:t>
            </a:r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ea typeface="Arial Unicode MS" panose="020B0604020202020204" pitchFamily="34" charset="-128"/>
                <a:cs typeface="Layiji MaHaNiYom V1.61" panose="02000000000000000000" pitchFamily="2" charset="0"/>
              </a:rPr>
              <a:t>สัญลักษณ์แทนการดำเนินการ / ประมวลผลข้อมูล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Layiji MaHaNiYom V1.61" panose="02000000000000000000" pitchFamily="2" charset="0"/>
                <a:ea typeface="Arial Unicode MS" panose="020B0604020202020204" pitchFamily="34" charset="-128"/>
                <a:cs typeface="Layiji MaHaNiYom V1.61" panose="02000000000000000000" pitchFamily="2" charset="0"/>
              </a:rPr>
              <a:t>เช่น การดำเนินการค่าคงที่ การกำหนดค่าข้อมูลให้กับตัวแปร การคูณ</a:t>
            </a:r>
          </a:p>
          <a:p>
            <a:pPr marL="0" indent="0" algn="ctr">
              <a:buNone/>
            </a:pPr>
            <a:endParaRPr lang="th-TH" dirty="0">
              <a:latin typeface="Layiji MaHaNiYom V1.61" panose="02000000000000000000" pitchFamily="2" charset="0"/>
              <a:ea typeface="Arial Unicode MS" panose="020B0604020202020204" pitchFamily="34" charset="-128"/>
              <a:cs typeface="Layiji MaHaNiYom V1.61" panose="02000000000000000000" pitchFamily="2" charset="0"/>
            </a:endParaRPr>
          </a:p>
        </p:txBody>
      </p:sp>
      <p:sp>
        <p:nvSpPr>
          <p:cNvPr id="4" name="สี่เหลี่ยมผืนผ้า 2"/>
          <p:cNvSpPr/>
          <p:nvPr/>
        </p:nvSpPr>
        <p:spPr>
          <a:xfrm>
            <a:off x="2095499" y="2133600"/>
            <a:ext cx="5105400" cy="2165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5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icalEdit" id="{A8AEACC4-3753-4DFA-AA91-E23195DCD0CB}" vid="{1E0343A6-14DB-4973-8276-75CC41D47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1493</Words>
  <Application>Microsoft Office PowerPoint</Application>
  <PresentationFormat>นำเสนอทางหน้าจอ (4:3)</PresentationFormat>
  <Paragraphs>309</Paragraphs>
  <Slides>53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53</vt:i4>
      </vt:variant>
    </vt:vector>
  </HeadingPairs>
  <TitlesOfParts>
    <vt:vector size="60" baseType="lpstr">
      <vt:lpstr>Layiji MaHaNiYom V1.61</vt:lpstr>
      <vt:lpstr>Calibri</vt:lpstr>
      <vt:lpstr>Arial</vt:lpstr>
      <vt:lpstr>Layiji MaHaNiYom V1.5</vt:lpstr>
      <vt:lpstr>JasmineUPC</vt:lpstr>
      <vt:lpstr>IrisUPC</vt:lpstr>
      <vt:lpstr>Office Theme</vt:lpstr>
      <vt:lpstr>บทที่ 6 การเขียนผังงาน (Flow chart)</vt:lpstr>
      <vt:lpstr>จุดประสงค์การเรียนรู้</vt:lpstr>
      <vt:lpstr>หัวข้อเรื่อง</vt:lpstr>
      <vt:lpstr>ผังงานคืออะไร</vt:lpstr>
      <vt:lpstr>ลักษณะของผังงานที่ดี</vt:lpstr>
      <vt:lpstr>สัญลักษณ์ที่ใช้ในการเขียนผังงาน</vt:lpstr>
      <vt:lpstr>ตัวอย่างสัญลักษณ์ ที่ใช้ในการเขียนผังงาน</vt:lpstr>
      <vt:lpstr>Start/Terminator</vt:lpstr>
      <vt:lpstr>Process</vt:lpstr>
      <vt:lpstr>Input/Output</vt:lpstr>
      <vt:lpstr>Decision</vt:lpstr>
      <vt:lpstr>Connector</vt:lpstr>
      <vt:lpstr>Between-page Connector</vt:lpstr>
      <vt:lpstr>Predefined Process</vt:lpstr>
      <vt:lpstr>Flow line/Direction</vt:lpstr>
      <vt:lpstr>ประเภทของผังงาน</vt:lpstr>
      <vt:lpstr>ประเภทของผังงาน</vt:lpstr>
      <vt:lpstr>ผังงานระบบ (System flowchart)</vt:lpstr>
      <vt:lpstr>ผังงานโปรแกรม (Program flowchart)</vt:lpstr>
      <vt:lpstr>รูปแบบของผังงานโปรแกรม</vt:lpstr>
      <vt:lpstr>1. ผังงานแบบเรียงลำดับ</vt:lpstr>
      <vt:lpstr>ผังงานแบบเรียงลำดับ</vt:lpstr>
      <vt:lpstr>ตัวอย่างที่ 1.1 การใช้โทรศัพท์บ้าน</vt:lpstr>
      <vt:lpstr>ตัวอย่างที่ 1.2 คำนวณพื้นที่สี่เหลี่ยม</vt:lpstr>
      <vt:lpstr>2. ผังงานแบบมีเงื่อนไข</vt:lpstr>
      <vt:lpstr>ผังงานแบบมีเงื่อนไข</vt:lpstr>
      <vt:lpstr>ตัวอย่างที่ 2.1 เลือกเข้าห้องน้ำ</vt:lpstr>
      <vt:lpstr>ตัวอย่างที่ 2.2 สอบตกหรือไม่</vt:lpstr>
      <vt:lpstr>3. ผังงานแบบทำซ้ำ</vt:lpstr>
      <vt:lpstr>ผังงานแบบทำซ้ำ</vt:lpstr>
      <vt:lpstr>ตัวอย่างที่ 3 วิ่งครบหรือยัง</vt:lpstr>
      <vt:lpstr>ประโยชน์ของผังงาน</vt:lpstr>
      <vt:lpstr>งานนำเสนอ PowerPoint</vt:lpstr>
      <vt:lpstr>งานนำเสนอ PowerPoint</vt:lpstr>
      <vt:lpstr>กรอกข้อมูลให้ครบถ้วน</vt:lpstr>
      <vt:lpstr>ยืนยันการสมัครที่ E-mail</vt:lpstr>
      <vt:lpstr>เริ่มสร้างสรรค์ชิ้นงาน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แหล่งอ้างอิง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JIRAGON</dc:creator>
  <cp:lastModifiedBy>Pornpailin Boonkit</cp:lastModifiedBy>
  <cp:revision>102</cp:revision>
  <dcterms:created xsi:type="dcterms:W3CDTF">2016-10-16T08:34:31Z</dcterms:created>
  <dcterms:modified xsi:type="dcterms:W3CDTF">2022-03-27T16:18:50Z</dcterms:modified>
</cp:coreProperties>
</file>